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1"/>
  </p:notesMasterIdLst>
  <p:sldIdLst>
    <p:sldId id="833" r:id="rId2"/>
    <p:sldId id="758" r:id="rId3"/>
    <p:sldId id="854" r:id="rId4"/>
    <p:sldId id="855" r:id="rId5"/>
    <p:sldId id="856" r:id="rId6"/>
    <p:sldId id="857" r:id="rId7"/>
    <p:sldId id="858" r:id="rId8"/>
    <p:sldId id="759" r:id="rId9"/>
    <p:sldId id="760" r:id="rId10"/>
    <p:sldId id="761" r:id="rId11"/>
    <p:sldId id="762" r:id="rId12"/>
    <p:sldId id="859" r:id="rId13"/>
    <p:sldId id="764" r:id="rId14"/>
    <p:sldId id="827" r:id="rId15"/>
    <p:sldId id="768" r:id="rId16"/>
    <p:sldId id="769" r:id="rId17"/>
    <p:sldId id="839" r:id="rId18"/>
    <p:sldId id="840" r:id="rId19"/>
    <p:sldId id="841" r:id="rId20"/>
    <p:sldId id="842" r:id="rId21"/>
    <p:sldId id="843" r:id="rId22"/>
    <p:sldId id="844" r:id="rId23"/>
    <p:sldId id="773" r:id="rId24"/>
    <p:sldId id="799" r:id="rId25"/>
    <p:sldId id="848" r:id="rId26"/>
    <p:sldId id="847" r:id="rId27"/>
    <p:sldId id="771" r:id="rId28"/>
    <p:sldId id="801" r:id="rId29"/>
    <p:sldId id="802" r:id="rId30"/>
    <p:sldId id="803" r:id="rId31"/>
    <p:sldId id="804" r:id="rId32"/>
    <p:sldId id="805" r:id="rId33"/>
    <p:sldId id="849" r:id="rId34"/>
    <p:sldId id="800" r:id="rId35"/>
    <p:sldId id="838" r:id="rId36"/>
    <p:sldId id="775" r:id="rId37"/>
    <p:sldId id="777" r:id="rId38"/>
    <p:sldId id="778" r:id="rId39"/>
    <p:sldId id="850" r:id="rId40"/>
    <p:sldId id="779" r:id="rId41"/>
    <p:sldId id="780" r:id="rId42"/>
    <p:sldId id="782" r:id="rId43"/>
    <p:sldId id="785" r:id="rId44"/>
    <p:sldId id="851" r:id="rId45"/>
    <p:sldId id="808" r:id="rId46"/>
    <p:sldId id="829" r:id="rId47"/>
    <p:sldId id="830" r:id="rId48"/>
    <p:sldId id="790" r:id="rId49"/>
    <p:sldId id="831" r:id="rId50"/>
    <p:sldId id="793" r:id="rId51"/>
    <p:sldId id="832" r:id="rId52"/>
    <p:sldId id="795" r:id="rId53"/>
    <p:sldId id="796" r:id="rId54"/>
    <p:sldId id="797" r:id="rId55"/>
    <p:sldId id="810" r:id="rId56"/>
    <p:sldId id="581" r:id="rId57"/>
    <p:sldId id="784" r:id="rId58"/>
    <p:sldId id="852" r:id="rId59"/>
    <p:sldId id="853" r:id="rId60"/>
  </p:sldIdLst>
  <p:sldSz cx="9144000" cy="6858000" type="screen4x3"/>
  <p:notesSz cx="6669088" cy="9820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orient="horz" pos="2640">
          <p15:clr>
            <a:srgbClr val="A4A3A4"/>
          </p15:clr>
        </p15:guide>
        <p15:guide id="3" orient="horz" pos="3060">
          <p15:clr>
            <a:srgbClr val="A4A3A4"/>
          </p15:clr>
        </p15:guide>
        <p15:guide id="4" orient="horz" pos="3456">
          <p15:clr>
            <a:srgbClr val="A4A3A4"/>
          </p15:clr>
        </p15:guide>
        <p15:guide id="5" orient="horz" pos="960">
          <p15:clr>
            <a:srgbClr val="A4A3A4"/>
          </p15:clr>
        </p15:guide>
        <p15:guide id="6" orient="horz" pos="1365">
          <p15:clr>
            <a:srgbClr val="A4A3A4"/>
          </p15:clr>
        </p15:guide>
        <p15:guide id="7" orient="horz" pos="1776">
          <p15:clr>
            <a:srgbClr val="A4A3A4"/>
          </p15:clr>
        </p15:guide>
        <p15:guide id="8" orient="horz" pos="2232">
          <p15:clr>
            <a:srgbClr val="A4A3A4"/>
          </p15:clr>
        </p15:guide>
        <p15:guide id="9" pos="3744">
          <p15:clr>
            <a:srgbClr val="A4A3A4"/>
          </p15:clr>
        </p15:guide>
        <p15:guide id="10" pos="1008">
          <p15:clr>
            <a:srgbClr val="A4A3A4"/>
          </p15:clr>
        </p15:guide>
        <p15:guide id="11" pos="1920">
          <p15:clr>
            <a:srgbClr val="A4A3A4"/>
          </p15:clr>
        </p15:guide>
        <p15:guide id="12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1145"/>
  </p:normalViewPr>
  <p:slideViewPr>
    <p:cSldViewPr snapToObjects="1">
      <p:cViewPr varScale="1">
        <p:scale>
          <a:sx n="127" d="100"/>
          <a:sy n="127" d="100"/>
        </p:scale>
        <p:origin x="1832" y="184"/>
      </p:cViewPr>
      <p:guideLst>
        <p:guide orient="horz" pos="3840"/>
        <p:guide orient="horz" pos="2640"/>
        <p:guide orient="horz" pos="3060"/>
        <p:guide orient="horz" pos="3456"/>
        <p:guide orient="horz" pos="960"/>
        <p:guide orient="horz" pos="1365"/>
        <p:guide orient="horz" pos="1776"/>
        <p:guide orient="horz" pos="2232"/>
        <p:guide pos="3744"/>
        <p:guide pos="1008"/>
        <p:guide pos="1920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2469" name="Rectangle 5"/>
          <p:cNvSpPr>
            <a:spLocks noGrp="1" noRot="1" noChangeAspect="1" noChangeArrowheads="1"/>
          </p:cNvSpPr>
          <p:nvPr/>
        </p:nvSpPr>
        <p:spPr bwMode="auto">
          <a:xfrm>
            <a:off x="889000" y="4664075"/>
            <a:ext cx="48910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单击此处编辑母版文本样式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第二级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第三级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第四级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mtClean="0">
                <a:ea typeface="方正姚体" panose="02010601030101010101" pitchFamily="2" charset="-122"/>
              </a:defRPr>
            </a:lvl1pPr>
          </a:lstStyle>
          <a:p>
            <a:pPr>
              <a:defRPr/>
            </a:pPr>
            <a:fld id="{29D306B5-AF59-41F6-B97B-EC699ACE40CD}" type="slidenum">
              <a:rPr lang="en-US" altLang="zh-CN"/>
              <a:pPr>
                <a:defRPr/>
              </a:pPr>
              <a:t>‹#›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182691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17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6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18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59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0F2FCE7-941C-4637-8092-ED84E701028B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909" y="4664631"/>
            <a:ext cx="5335270" cy="4419124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908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修改傅里叶变换表示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24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71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修改傅里叶变换表示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9D306B5-AF59-41F6-B97B-EC699ACE40CD}" type="slidenum"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方正姚体" panose="02010601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270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28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35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修改傅里叶变换表示形式，及大括号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35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93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664075"/>
            <a:ext cx="5335588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黄色部分补充括号，前边各种傅里叶变换也要补充括号。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49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5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4092-9B62-43B9-8F24-9AEA661ED08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7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29E8-6D3B-43E3-AF89-8500B0CFB73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34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832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832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95D0-875E-49D6-B2FB-6E555041178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6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E188E-A76E-41D6-8D07-911EB1B051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7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6FA7-D178-4F60-9B34-099434B5E62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14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9D337-8D7F-4BB3-9515-CA64ABAD3F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10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7C9CC-C29B-44C4-B2FF-FE7092ABD65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26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F01A0-2F54-48B0-A541-D10D6311F6D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0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4B8D3-7CC4-4BC2-B144-58AC4FA60F9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49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37CDD-623E-4074-9E46-91C61C009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72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3519-42A7-4A04-B434-B1CE13ED14C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单击此处编辑母版文本样式</a:t>
            </a:r>
            <a:endParaRPr lang="en-US" altLang="zh-CN">
              <a:sym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Times New Roman" panose="02020603050405020304" pitchFamily="18" charset="0"/>
              </a:rPr>
              <a:t>第二级</a:t>
            </a:r>
            <a:endParaRPr lang="en-US" altLang="zh-CN">
              <a:sym typeface="Times New Roman" panose="02020603050405020304" pitchFamily="18" charset="0"/>
            </a:endParaRPr>
          </a:p>
          <a:p>
            <a:pPr lvl="2"/>
            <a:r>
              <a:rPr lang="zh-CN" altLang="en-US">
                <a:sym typeface="Times New Roman" panose="02020603050405020304" pitchFamily="18" charset="0"/>
              </a:rPr>
              <a:t>第三级</a:t>
            </a:r>
            <a:endParaRPr lang="en-US" altLang="zh-CN">
              <a:sym typeface="Times New Roman" panose="02020603050405020304" pitchFamily="18" charset="0"/>
            </a:endParaRPr>
          </a:p>
          <a:p>
            <a:pPr lvl="3"/>
            <a:r>
              <a:rPr lang="zh-CN" altLang="en-US">
                <a:sym typeface="Times New Roman" panose="02020603050405020304" pitchFamily="18" charset="0"/>
              </a:rPr>
              <a:t>第四级</a:t>
            </a:r>
            <a:endParaRPr lang="en-US" altLang="zh-CN">
              <a:sym typeface="Times New Roman" panose="02020603050405020304" pitchFamily="18" charset="0"/>
            </a:endParaRPr>
          </a:p>
          <a:p>
            <a:pPr lvl="4"/>
            <a:r>
              <a:rPr lang="zh-CN" altLang="en-US">
                <a:sym typeface="Times New Roman" panose="02020603050405020304" pitchFamily="18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FF0000"/>
                </a:solidFill>
                <a:latin typeface="Impact" panose="020B0806030902050204" pitchFamily="34" charset="0"/>
                <a:sym typeface="Impact" panose="020B0806030902050204" pitchFamily="34" charset="0"/>
              </a:defRPr>
            </a:lvl1pPr>
          </a:lstStyle>
          <a:p>
            <a:pPr>
              <a:defRPr/>
            </a:pPr>
            <a:fld id="{4EFE6BC9-E054-4E7F-AE33-2D70A92718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61925" y="838200"/>
            <a:ext cx="8839200" cy="1588"/>
          </a:xfrm>
          <a:prstGeom prst="line">
            <a:avLst/>
          </a:prstGeom>
          <a:noFill/>
          <a:ln w="381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黑体" charset="0"/>
          <a:sym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1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4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52.png"/><Relationship Id="rId17" Type="http://schemas.openxmlformats.org/officeDocument/2006/relationships/image" Target="../media/image41.tmp"/><Relationship Id="rId2" Type="http://schemas.openxmlformats.org/officeDocument/2006/relationships/tags" Target="../tags/tag11.xml"/><Relationship Id="rId16" Type="http://schemas.openxmlformats.org/officeDocument/2006/relationships/image" Target="../media/image4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1.png"/><Relationship Id="rId5" Type="http://schemas.openxmlformats.org/officeDocument/2006/relationships/tags" Target="../tags/tag14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62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6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60.png"/><Relationship Id="rId5" Type="http://schemas.openxmlformats.org/officeDocument/2006/relationships/tags" Target="../tags/tag2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4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73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41.tmp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75.png"/><Relationship Id="rId5" Type="http://schemas.openxmlformats.org/officeDocument/2006/relationships/tags" Target="../tags/tag3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688" y="115888"/>
            <a:ext cx="7772400" cy="654050"/>
          </a:xfrm>
        </p:spPr>
        <p:txBody>
          <a:bodyPr/>
          <a:lstStyle/>
          <a:p>
            <a:pPr algn="l" eaLnBrk="1" hangingPunct="1"/>
            <a:r>
              <a:rPr kumimoji="0" lang="zh-CN" altLang="en-US" sz="28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清华大学计算机科学与技术系</a:t>
            </a:r>
            <a:endParaRPr kumimoji="0" lang="zh-CN" altLang="en-US"/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535113" y="1543050"/>
            <a:ext cx="62769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8000" dirty="0">
                <a:solidFill>
                  <a:srgbClr val="008000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华文隶书" panose="02010800040101010101" pitchFamily="2" charset="-122"/>
              </a:rPr>
              <a:t>信号处理原理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124" name="Text Box 4"/>
          <p:cNvSpPr>
            <a:spLocks noChangeArrowheads="1"/>
          </p:cNvSpPr>
          <p:nvPr/>
        </p:nvSpPr>
        <p:spPr bwMode="auto">
          <a:xfrm>
            <a:off x="1219296" y="3359150"/>
            <a:ext cx="6775255" cy="14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贾珈</a:t>
            </a:r>
            <a:endParaRPr kumimoji="0" lang="en-US" altLang="zh-CN" sz="36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2021.</a:t>
            </a:r>
            <a:r>
              <a:rPr kumimoji="0" lang="en-US" altLang="zh-Hans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10</a:t>
            </a:r>
            <a:r>
              <a:rPr kumimoji="0" lang="en-US" altLang="zh-CN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.7</a:t>
            </a:r>
          </a:p>
        </p:txBody>
      </p:sp>
    </p:spTree>
    <p:extLst>
      <p:ext uri="{BB962C8B-B14F-4D97-AF65-F5344CB8AC3E}">
        <p14:creationId xmlns:p14="http://schemas.microsoft.com/office/powerpoint/2010/main" val="3685014100"/>
      </p:ext>
    </p:extLst>
  </p:cSld>
  <p:clrMapOvr>
    <a:masterClrMapping/>
  </p:clrMapOvr>
  <p:transition advTm="664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FT–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物理信号的例子：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0" y="1612952"/>
            <a:ext cx="59055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0" y="3368659"/>
            <a:ext cx="68580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0" y="4270295"/>
            <a:ext cx="57435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非周期信号的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65751"/>
      </p:ext>
    </p:extLst>
  </p:cSld>
  <p:clrMapOvr>
    <a:masterClrMapping/>
  </p:clrMapOvr>
  <p:transition advTm="57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 </a:t>
            </a:r>
            <a:r>
              <a:rPr kumimoji="0" lang="en-US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 </a:t>
            </a:r>
            <a:r>
              <a:rPr lang="en-US" sz="2800" dirty="0">
                <a:solidFill>
                  <a:srgbClr val="002060"/>
                </a:solidFill>
              </a:rPr>
              <a:t>FT</a:t>
            </a:r>
            <a:r>
              <a:rPr lang="zh-CN" altLang="en-US" sz="2800" dirty="0">
                <a:solidFill>
                  <a:srgbClr val="002060"/>
                </a:solidFill>
              </a:rPr>
              <a:t>与</a:t>
            </a:r>
            <a:r>
              <a:rPr lang="en-US" sz="2800" dirty="0">
                <a:solidFill>
                  <a:srgbClr val="002060"/>
                </a:solidFill>
              </a:rPr>
              <a:t>IFT</a:t>
            </a:r>
            <a:r>
              <a:rPr lang="zh-CN" altLang="en-US" sz="2800" dirty="0">
                <a:solidFill>
                  <a:srgbClr val="002060"/>
                </a:solidFill>
              </a:rPr>
              <a:t>的唯一性与可逆性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非周期信号的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C37974-F9BD-4197-81D4-B06293D749F3}"/>
              </a:ext>
            </a:extLst>
          </p:cNvPr>
          <p:cNvGrpSpPr/>
          <p:nvPr/>
        </p:nvGrpSpPr>
        <p:grpSpPr>
          <a:xfrm>
            <a:off x="241424" y="2032040"/>
            <a:ext cx="8653341" cy="3213008"/>
            <a:chOff x="1219296" y="1822497"/>
            <a:chExt cx="8653341" cy="32130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658E94D-E35A-BD47-B1E4-5CA084B9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507"/>
            <a:stretch/>
          </p:blipFill>
          <p:spPr>
            <a:xfrm>
              <a:off x="1219296" y="1822497"/>
              <a:ext cx="7086528" cy="32130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8DBB08-2BDD-49E1-AD68-8149CC43E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05" t="73792" r="28227" b="10511"/>
            <a:stretch/>
          </p:blipFill>
          <p:spPr>
            <a:xfrm>
              <a:off x="6799325" y="4313999"/>
              <a:ext cx="3073312" cy="6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633278"/>
      </p:ext>
    </p:extLst>
  </p:cSld>
  <p:clrMapOvr>
    <a:masterClrMapping/>
  </p:clrMapOvr>
  <p:transition advTm="57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984320"/>
            <a:ext cx="6151462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信号的分解方法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函数的正交变换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信号的正交分解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rgbClr val="BFBFBF"/>
                </a:solidFill>
              </a:rPr>
              <a:t>特例：周期信号的</a:t>
            </a:r>
            <a:r>
              <a:rPr kumimoji="0" lang="en-US" altLang="zh-CN" sz="4400" dirty="0">
                <a:solidFill>
                  <a:srgbClr val="BFBFBF"/>
                </a:solidFill>
              </a:rPr>
              <a:t>FS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非周期信号的</a:t>
            </a:r>
            <a:r>
              <a:rPr kumimoji="0" lang="en-US" altLang="zh-CN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FT</a:t>
            </a: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梳理：</a:t>
            </a:r>
            <a:r>
              <a:rPr kumimoji="0" lang="en-US" altLang="zh-CN" sz="4400" dirty="0">
                <a:solidFill>
                  <a:schemeClr val="bg1"/>
                </a:solidFill>
              </a:rPr>
              <a:t>FT</a:t>
            </a:r>
            <a:r>
              <a:rPr kumimoji="0" lang="zh-CN" altLang="en-US" sz="4400" dirty="0">
                <a:solidFill>
                  <a:schemeClr val="bg1"/>
                </a:solidFill>
              </a:rPr>
              <a:t>与</a:t>
            </a:r>
            <a:r>
              <a:rPr kumimoji="0" lang="en-US" altLang="zh-CN" sz="4400" dirty="0">
                <a:solidFill>
                  <a:schemeClr val="bg1"/>
                </a:solidFill>
              </a:rPr>
              <a:t>FS</a:t>
            </a:r>
            <a:r>
              <a:rPr kumimoji="0" lang="zh-CN" altLang="en-US" sz="4400" dirty="0">
                <a:solidFill>
                  <a:schemeClr val="bg1"/>
                </a:solidFill>
              </a:rPr>
              <a:t>的关系</a:t>
            </a:r>
            <a:endParaRPr kumimoji="0" lang="en-US" altLang="zh-CN" sz="4400" dirty="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endParaRPr kumimoji="0" lang="en-US" altLang="zh-CN" sz="4400" dirty="0">
              <a:solidFill>
                <a:schemeClr val="bg1"/>
              </a:solidFill>
            </a:endParaRPr>
          </a:p>
          <a:p>
            <a:pPr marL="800100" lvl="1" indent="-342900" algn="l" eaLnBrk="1" hangingPunct="1">
              <a:buFontTx/>
              <a:buChar char="•"/>
            </a:pPr>
            <a:endParaRPr kumimoji="0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5428489"/>
      </p:ext>
    </p:extLst>
  </p:cSld>
  <p:clrMapOvr>
    <a:masterClrMapping/>
  </p:clrMapOvr>
  <p:transition advTm="1107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与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29" y="1682800"/>
            <a:ext cx="82010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496699"/>
      </p:ext>
    </p:extLst>
  </p:cSld>
  <p:clrMapOvr>
    <a:masterClrMapping/>
  </p:clrMapOvr>
  <p:transition advTm="57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 bwMode="auto">
          <a:xfrm>
            <a:off x="368170" y="1667255"/>
            <a:ext cx="8743950" cy="239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到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（后续讨论基于以下图例）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kumimoji="0" lang="zh-CN" altLang="en-US" sz="1600" dirty="0">
                <a:solidFill>
                  <a:srgbClr val="002060"/>
                </a:solidFill>
                <a:latin typeface="黑体" panose="02010609060101010101" pitchFamily="49" charset="-122"/>
              </a:rPr>
              <a:t>        非周期信号                                   周期信号</a:t>
            </a:r>
            <a:endParaRPr kumimoji="0" lang="en-US" sz="2400" dirty="0">
              <a:solidFill>
                <a:srgbClr val="002060"/>
              </a:solidFill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2400" dirty="0">
                <a:solidFill>
                  <a:srgbClr val="002060"/>
                </a:solidFill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</a:rPr>
              <a:t>右侧的周期信号是左侧非周期信号以</a:t>
            </a:r>
            <a:r>
              <a:rPr lang="en-US" altLang="zh-CN" sz="2400" b="1" i="1" dirty="0">
                <a:solidFill>
                  <a:schemeClr val="bg1"/>
                </a:solidFill>
              </a:rPr>
              <a:t>T</a:t>
            </a:r>
            <a:r>
              <a:rPr lang="en-US" altLang="zh-CN" sz="2400" b="1" i="1" baseline="-250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为周期重复的结果</a:t>
            </a:r>
            <a:endParaRPr kumimoji="0" 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3035344" y="2721031"/>
            <a:ext cx="698480" cy="42857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08BD09-9051-463F-9B8F-C1886476864D}"/>
              </a:ext>
            </a:extLst>
          </p:cNvPr>
          <p:cNvSpPr/>
          <p:nvPr/>
        </p:nvSpPr>
        <p:spPr bwMode="auto">
          <a:xfrm>
            <a:off x="6450085" y="3770486"/>
            <a:ext cx="488936" cy="28714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213050-5D94-487E-8B9B-86D8180E121C}"/>
              </a:ext>
            </a:extLst>
          </p:cNvPr>
          <p:cNvSpPr txBox="1"/>
          <p:nvPr/>
        </p:nvSpPr>
        <p:spPr>
          <a:xfrm>
            <a:off x="6388048" y="3638544"/>
            <a:ext cx="51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</a:rPr>
              <a:t>T</a:t>
            </a:r>
            <a:r>
              <a:rPr lang="en-US" altLang="zh-CN" sz="2400" b="1" i="1" baseline="-25000" dirty="0">
                <a:solidFill>
                  <a:schemeClr val="bg1"/>
                </a:solidFill>
              </a:rPr>
              <a:t>1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454833088"/>
      </p:ext>
    </p:extLst>
  </p:cSld>
  <p:clrMapOvr>
    <a:masterClrMapping/>
  </p:clrMapOvr>
  <p:transition advTm="57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到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   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48" y="3850333"/>
            <a:ext cx="3553147" cy="71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60" y="5209539"/>
            <a:ext cx="3729038" cy="57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/>
          <p:cNvSpPr/>
          <p:nvPr/>
        </p:nvSpPr>
        <p:spPr bwMode="auto">
          <a:xfrm>
            <a:off x="1484004" y="5251400"/>
            <a:ext cx="698480" cy="42857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EB2954-0259-7D43-B617-71BB30E6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25" y="1822496"/>
            <a:ext cx="466712" cy="3942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97421A-7118-5842-9A82-501A3956F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25" y="1755553"/>
            <a:ext cx="1625600" cy="4953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30CC20F-06D4-6840-B31C-DAADB1A2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0" y="1540217"/>
            <a:ext cx="7797648" cy="99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549-0516-2444-952F-E7930DF1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49" y="2720243"/>
            <a:ext cx="3453245" cy="93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895904"/>
      </p:ext>
    </p:extLst>
  </p:cSld>
  <p:clrMapOvr>
    <a:masterClrMapping/>
  </p:clrMapOvr>
  <p:transition advTm="57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4152912" y="152400"/>
            <a:ext cx="4811701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现象一：从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到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2060"/>
                </a:solidFill>
              </a:rPr>
              <a:t>周期信号的第</a:t>
            </a:r>
            <a:r>
              <a:rPr lang="en-US" altLang="zh-CN" sz="2800" dirty="0">
                <a:solidFill>
                  <a:srgbClr val="002060"/>
                </a:solidFill>
              </a:rPr>
              <a:t>n</a:t>
            </a:r>
            <a:r>
              <a:rPr lang="zh-CN" altLang="en-US" sz="2800" dirty="0">
                <a:solidFill>
                  <a:srgbClr val="002060"/>
                </a:solidFill>
              </a:rPr>
              <a:t>个谐波分量系数</a:t>
            </a:r>
            <a:r>
              <a:rPr lang="en-US" altLang="zh-CN" sz="2800" dirty="0" err="1">
                <a:solidFill>
                  <a:srgbClr val="002060"/>
                </a:solidFill>
                <a:latin typeface="+mn-lt"/>
              </a:rPr>
              <a:t>F</a:t>
            </a:r>
            <a:r>
              <a:rPr lang="en-US" altLang="zh-CN" sz="2800" baseline="-25000" dirty="0" err="1">
                <a:solidFill>
                  <a:srgbClr val="002060"/>
                </a:solidFill>
                <a:latin typeface="+mn-lt"/>
              </a:rPr>
              <a:t>n</a:t>
            </a:r>
            <a:r>
              <a:rPr lang="en-US" altLang="zh-CN" sz="2800" dirty="0">
                <a:solidFill>
                  <a:srgbClr val="002060"/>
                </a:solidFill>
              </a:rPr>
              <a:t>, </a:t>
            </a:r>
            <a:r>
              <a:rPr lang="zh-CN" altLang="en-US" sz="2800" dirty="0">
                <a:solidFill>
                  <a:srgbClr val="002060"/>
                </a:solidFill>
              </a:rPr>
              <a:t>对应频率为</a:t>
            </a:r>
            <a:r>
              <a:rPr lang="en-US" altLang="zh-CN" sz="2800" i="1" dirty="0">
                <a:solidFill>
                  <a:srgbClr val="002060"/>
                </a:solidFill>
              </a:rPr>
              <a:t>n</a:t>
            </a:r>
            <a:r>
              <a:rPr lang="en-US" altLang="zh-CN" sz="2800" i="1" dirty="0">
                <a:solidFill>
                  <a:srgbClr val="002060"/>
                </a:solidFill>
                <a:latin typeface="Symbol" panose="05050102010706020507" pitchFamily="18" charset="2"/>
              </a:rPr>
              <a:t>w</a:t>
            </a:r>
            <a:r>
              <a:rPr lang="en-US" altLang="zh-CN" sz="2800" i="1" baseline="-25000" dirty="0">
                <a:solidFill>
                  <a:srgbClr val="002060"/>
                </a:solidFill>
              </a:rPr>
              <a:t>1</a:t>
            </a:r>
            <a:r>
              <a:rPr lang="en-US" altLang="zh-CN" sz="2800" dirty="0">
                <a:solidFill>
                  <a:srgbClr val="002060"/>
                </a:solidFill>
              </a:rPr>
              <a:t>,</a:t>
            </a:r>
            <a:r>
              <a:rPr lang="zh-CN" altLang="en-US" sz="2800" dirty="0">
                <a:solidFill>
                  <a:srgbClr val="002060"/>
                </a:solidFill>
              </a:rPr>
              <a:t>系数值等于非周期信号</a:t>
            </a:r>
            <a:r>
              <a:rPr lang="en-US" altLang="zh-CN" sz="2800" dirty="0">
                <a:solidFill>
                  <a:srgbClr val="002060"/>
                </a:solidFill>
                <a:latin typeface="+mn-lt"/>
              </a:rPr>
              <a:t>f</a:t>
            </a:r>
            <a:r>
              <a:rPr lang="en-US" altLang="zh-CN" sz="2800" dirty="0">
                <a:solidFill>
                  <a:srgbClr val="002060"/>
                </a:solidFill>
              </a:rPr>
              <a:t>(</a:t>
            </a:r>
            <a:r>
              <a:rPr lang="en-US" altLang="zh-CN" sz="2800" i="1" dirty="0">
                <a:solidFill>
                  <a:srgbClr val="002060"/>
                </a:solidFill>
              </a:rPr>
              <a:t>t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  <a:r>
              <a:rPr lang="zh-CN" altLang="en-US" sz="2800" dirty="0">
                <a:solidFill>
                  <a:srgbClr val="002060"/>
                </a:solidFill>
              </a:rPr>
              <a:t>的频谱密度函数</a:t>
            </a:r>
            <a:r>
              <a:rPr lang="en-US" altLang="zh-CN" sz="2800" dirty="0">
                <a:solidFill>
                  <a:srgbClr val="002060"/>
                </a:solidFill>
                <a:latin typeface="+mn-lt"/>
              </a:rPr>
              <a:t>F</a:t>
            </a:r>
            <a:r>
              <a:rPr lang="en-US" altLang="zh-CN" sz="2800" dirty="0">
                <a:solidFill>
                  <a:srgbClr val="002060"/>
                </a:solidFill>
              </a:rPr>
              <a:t>(</a:t>
            </a:r>
            <a:r>
              <a:rPr lang="en-US" altLang="zh-CN" sz="2800" i="1" dirty="0">
                <a:solidFill>
                  <a:srgbClr val="002060"/>
                </a:solidFill>
                <a:latin typeface="Symbol" panose="05050102010706020507" pitchFamily="18" charset="2"/>
              </a:rPr>
              <a:t>w</a:t>
            </a:r>
            <a:r>
              <a:rPr lang="en-US" altLang="zh-CN" sz="2800" dirty="0">
                <a:solidFill>
                  <a:srgbClr val="002060"/>
                </a:solidFill>
              </a:rPr>
              <a:t>)</a:t>
            </a:r>
            <a:r>
              <a:rPr lang="zh-CN" altLang="en-US" sz="2800" dirty="0">
                <a:solidFill>
                  <a:srgbClr val="002060"/>
                </a:solidFill>
              </a:rPr>
              <a:t>在频率</a:t>
            </a:r>
            <a:r>
              <a:rPr lang="en-US" altLang="zh-CN" sz="2800" i="1" dirty="0">
                <a:solidFill>
                  <a:srgbClr val="002060"/>
                </a:solidFill>
              </a:rPr>
              <a:t>n</a:t>
            </a:r>
            <a:r>
              <a:rPr lang="en-US" altLang="zh-CN" sz="2800" i="1" dirty="0">
                <a:solidFill>
                  <a:srgbClr val="002060"/>
                </a:solidFill>
                <a:latin typeface="Symbol" panose="05050102010706020507" pitchFamily="18" charset="2"/>
              </a:rPr>
              <a:t>w</a:t>
            </a:r>
            <a:r>
              <a:rPr lang="en-US" altLang="zh-CN" sz="2800" i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2800" dirty="0">
                <a:solidFill>
                  <a:srgbClr val="002060"/>
                </a:solidFill>
              </a:rPr>
              <a:t>处的函数值除以</a:t>
            </a:r>
            <a:r>
              <a:rPr lang="en-US" altLang="zh-CN" sz="2800" dirty="0">
                <a:solidFill>
                  <a:srgbClr val="002060"/>
                </a:solidFill>
                <a:latin typeface="+mn-lt"/>
              </a:rPr>
              <a:t>T</a:t>
            </a:r>
            <a:r>
              <a:rPr lang="en-US" altLang="zh-CN" sz="2800" baseline="-25000" dirty="0">
                <a:solidFill>
                  <a:srgbClr val="002060"/>
                </a:solidFill>
                <a:latin typeface="+mn-lt"/>
              </a:rPr>
              <a:t>1</a:t>
            </a:r>
            <a:r>
              <a:rPr lang="en-US" altLang="zh-CN" sz="2800" dirty="0">
                <a:solidFill>
                  <a:srgbClr val="002060"/>
                </a:solidFill>
              </a:rPr>
              <a:t> 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rgbClr val="002060"/>
              </a:solidFill>
            </a:endParaRP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2060"/>
                </a:solidFill>
              </a:rPr>
              <a:t>推论：若以不同的周期对信号</a:t>
            </a:r>
            <a:r>
              <a:rPr lang="en-US" altLang="zh-CN" sz="2800" dirty="0">
                <a:solidFill>
                  <a:srgbClr val="002060"/>
                </a:solidFill>
                <a:latin typeface="Viner Hand ITC" panose="03070502030502020203" pitchFamily="66" charset="0"/>
              </a:rPr>
              <a:t>f</a:t>
            </a:r>
            <a:r>
              <a:rPr lang="en-US" altLang="zh-CN" sz="2800" dirty="0">
                <a:solidFill>
                  <a:srgbClr val="002060"/>
                </a:solidFill>
              </a:rPr>
              <a:t>(t)</a:t>
            </a:r>
            <a:r>
              <a:rPr lang="zh-CN" altLang="en-US" sz="2800" dirty="0">
                <a:solidFill>
                  <a:srgbClr val="002060"/>
                </a:solidFill>
              </a:rPr>
              <a:t>进行周期重复， 对这些不同的周期信号，它们</a:t>
            </a:r>
            <a:r>
              <a:rPr lang="en-US" altLang="zh-CN" sz="2800" dirty="0">
                <a:solidFill>
                  <a:srgbClr val="002060"/>
                </a:solidFill>
              </a:rPr>
              <a:t>FS</a:t>
            </a:r>
            <a:r>
              <a:rPr lang="zh-CN" altLang="en-US" sz="2800" dirty="0">
                <a:solidFill>
                  <a:srgbClr val="002060"/>
                </a:solidFill>
              </a:rPr>
              <a:t>系数都与信号</a:t>
            </a:r>
            <a:r>
              <a:rPr lang="en-US" altLang="zh-CN" sz="2800" dirty="0">
                <a:solidFill>
                  <a:srgbClr val="002060"/>
                </a:solidFill>
                <a:latin typeface="Viner Hand ITC" panose="03070502030502020203" pitchFamily="66" charset="0"/>
              </a:rPr>
              <a:t>f</a:t>
            </a:r>
            <a:r>
              <a:rPr lang="en-US" altLang="zh-CN" sz="2800" dirty="0">
                <a:solidFill>
                  <a:srgbClr val="002060"/>
                </a:solidFill>
              </a:rPr>
              <a:t>(t) </a:t>
            </a:r>
            <a:r>
              <a:rPr lang="zh-CN" altLang="en-US" sz="2800" dirty="0">
                <a:solidFill>
                  <a:srgbClr val="002060"/>
                </a:solidFill>
              </a:rPr>
              <a:t>的</a:t>
            </a:r>
            <a:r>
              <a:rPr lang="en-US" altLang="zh-CN" sz="2800" dirty="0">
                <a:solidFill>
                  <a:srgbClr val="002060"/>
                </a:solidFill>
              </a:rPr>
              <a:t>FT</a:t>
            </a:r>
            <a:r>
              <a:rPr lang="zh-CN" altLang="en-US" sz="2800" dirty="0">
                <a:solidFill>
                  <a:srgbClr val="002060"/>
                </a:solidFill>
              </a:rPr>
              <a:t>有关系 ！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rgbClr val="002060"/>
              </a:solidFill>
            </a:endParaRP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2060"/>
                </a:solidFill>
              </a:rPr>
              <a:t>思考：离散的？连续的？</a:t>
            </a:r>
            <a:endParaRPr lang="en-US" altLang="zh-CN" sz="2800" dirty="0">
              <a:solidFill>
                <a:srgbClr val="00206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217192"/>
      </p:ext>
    </p:extLst>
  </p:cSld>
  <p:clrMapOvr>
    <a:masterClrMapping/>
  </p:clrMapOvr>
  <p:transition advTm="57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11245528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  <a:r>
              <a:rPr kumimoji="0" lang="mr-IN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–</a:t>
            </a:r>
            <a:r>
              <a:rPr lang="zh-CN" altLang="en-US" dirty="0">
                <a:solidFill>
                  <a:srgbClr val="0070C0"/>
                </a:solidFill>
              </a:rPr>
              <a:t>周期矩形脉冲信号的</a:t>
            </a:r>
            <a:r>
              <a:rPr lang="en-US" altLang="zh-CN" dirty="0">
                <a:solidFill>
                  <a:srgbClr val="0070C0"/>
                </a:solidFill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zh-CN" altLang="en-US" dirty="0">
                <a:solidFill>
                  <a:schemeClr val="accent2"/>
                </a:solidFill>
              </a:rPr>
              <a:t>回顾：周期矩形脉冲信号  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设周期矩形脉冲信号</a:t>
            </a:r>
            <a:r>
              <a:rPr lang="en-US" altLang="zh-CN" sz="2400" dirty="0">
                <a:solidFill>
                  <a:schemeClr val="bg1"/>
                </a:solidFill>
              </a:rPr>
              <a:t>f(</a:t>
            </a:r>
            <a:r>
              <a:rPr lang="en-US" altLang="zh-CN" sz="2400" i="1" dirty="0">
                <a:solidFill>
                  <a:schemeClr val="bg1"/>
                </a:solidFill>
              </a:rPr>
              <a:t>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的脉冲宽度为</a:t>
            </a:r>
            <a:r>
              <a:rPr lang="en-US" altLang="zh-CN" sz="2400" i="1" dirty="0" err="1">
                <a:solidFill>
                  <a:schemeClr val="bg1"/>
                </a:solidFill>
              </a:rPr>
              <a:t>τ</a:t>
            </a:r>
            <a:r>
              <a:rPr lang="zh-CN" altLang="en-US" sz="2400" dirty="0">
                <a:solidFill>
                  <a:schemeClr val="bg1"/>
                </a:solidFill>
              </a:rPr>
              <a:t>， 脉冲幅度为</a:t>
            </a:r>
            <a:r>
              <a:rPr lang="en-US" altLang="zh-CN" sz="2400" i="1" dirty="0">
                <a:solidFill>
                  <a:schemeClr val="bg1"/>
                </a:solidFill>
              </a:rPr>
              <a:t>E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重复周期为</a:t>
            </a:r>
            <a:r>
              <a:rPr lang="en-US" altLang="zh-CN" sz="2400" i="1" dirty="0">
                <a:solidFill>
                  <a:schemeClr val="bg1"/>
                </a:solidFill>
              </a:rPr>
              <a:t>T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br>
              <a:rPr lang="en-US" altLang="zh-CN" dirty="0">
                <a:solidFill>
                  <a:srgbClr val="0070C0"/>
                </a:solidFill>
              </a:rPr>
            </a:b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724F74C-3893-4D04-81C5-EC06CCB2911A}"/>
              </a:ext>
            </a:extLst>
          </p:cNvPr>
          <p:cNvGrpSpPr/>
          <p:nvPr/>
        </p:nvGrpSpPr>
        <p:grpSpPr>
          <a:xfrm>
            <a:off x="2406712" y="3618613"/>
            <a:ext cx="4540120" cy="2749531"/>
            <a:chOff x="2825800" y="3384171"/>
            <a:chExt cx="4540120" cy="274953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32A2D32-5379-4270-A276-5E02BFA9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800" y="3384171"/>
              <a:ext cx="4540120" cy="274953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EF00FD-9EBC-45FC-B9A5-E10D9873CAD4}"/>
                </a:ext>
              </a:extLst>
            </p:cNvPr>
            <p:cNvSpPr/>
            <p:nvPr/>
          </p:nvSpPr>
          <p:spPr bwMode="auto">
            <a:xfrm>
              <a:off x="4781544" y="4057632"/>
              <a:ext cx="279392" cy="27939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B767A8-4F6C-497A-8888-AB70BAB5B48F}"/>
                </a:ext>
              </a:extLst>
            </p:cNvPr>
            <p:cNvSpPr txBox="1"/>
            <p:nvPr/>
          </p:nvSpPr>
          <p:spPr>
            <a:xfrm>
              <a:off x="4721869" y="3966495"/>
              <a:ext cx="419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solidFill>
                    <a:schemeClr val="bg1"/>
                  </a:solidFill>
                </a:rPr>
                <a:t>E</a:t>
              </a:r>
              <a:endParaRPr lang="zh-CN" altLang="en-US" dirty="0"/>
            </a:p>
          </p:txBody>
        </p:sp>
      </p:grpSp>
      <p:sp>
        <p:nvSpPr>
          <p:cNvPr id="14" name="Rectangle 12"/>
          <p:cNvSpPr txBox="1">
            <a:spLocks noChangeArrowheads="1"/>
          </p:cNvSpPr>
          <p:nvPr/>
        </p:nvSpPr>
        <p:spPr bwMode="auto">
          <a:xfrm>
            <a:off x="4152912" y="152400"/>
            <a:ext cx="48117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85094"/>
      </p:ext>
    </p:extLst>
  </p:cSld>
  <p:clrMapOvr>
    <a:masterClrMapping/>
  </p:clrMapOvr>
  <p:transition advTm="57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0" y="1333560"/>
            <a:ext cx="81343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70056" y="4895808"/>
            <a:ext cx="726419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思考：（非周期的）</a:t>
            </a:r>
            <a:r>
              <a:rPr lang="zh-CN" altLang="en-US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矩形脉冲信号的</a:t>
            </a:r>
            <a:r>
              <a:rPr lang="en-US" altLang="zh-CN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lang="zh-CN" altLang="en-US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是怎样的？</a:t>
            </a:r>
            <a:endParaRPr lang="en-US" altLang="zh-CN" sz="32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4152912" y="152400"/>
            <a:ext cx="48117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AB52620-8C00-7148-AE82-30831A92E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3"/>
          <a:stretch/>
        </p:blipFill>
        <p:spPr bwMode="auto">
          <a:xfrm>
            <a:off x="549169" y="1892344"/>
            <a:ext cx="7724775" cy="302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801381"/>
      </p:ext>
    </p:extLst>
  </p:cSld>
  <p:clrMapOvr>
    <a:masterClrMapping/>
  </p:clrMapOvr>
  <p:transition advTm="57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D84246-27E2-41F4-9394-18796E6E8AAE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周期信号的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非周期信号的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FT</a:t>
            </a: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准周期信号的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FT?</a:t>
            </a: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以语音的浊音（元音）和清音（部分辅音）为例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频谱谱线间隔                            频谱谱线长度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05" y="2014824"/>
            <a:ext cx="1191603" cy="73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1" y="1986137"/>
            <a:ext cx="3297711" cy="76335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15" y="3160353"/>
            <a:ext cx="3072647" cy="548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63976" y="85234"/>
            <a:ext cx="53006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（扩展）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911214"/>
      </p:ext>
    </p:extLst>
  </p:cSld>
  <p:clrMapOvr>
    <a:masterClrMapping/>
  </p:clrMapOvr>
  <p:transition advTm="57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984320"/>
            <a:ext cx="6151462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信号的分解方法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函数的正交变换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信号的正交分解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rgbClr val="BFBFBF"/>
                </a:solidFill>
              </a:rPr>
              <a:t>特例：周期信号的</a:t>
            </a:r>
            <a:r>
              <a:rPr kumimoji="0" lang="en-US" altLang="zh-CN" sz="4400" dirty="0">
                <a:solidFill>
                  <a:srgbClr val="BFBFBF"/>
                </a:solidFill>
              </a:rPr>
              <a:t>FS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非周期信号的</a:t>
            </a:r>
            <a:r>
              <a:rPr kumimoji="0" lang="en-US" altLang="zh-CN" sz="4400" dirty="0">
                <a:solidFill>
                  <a:schemeClr val="bg1"/>
                </a:solidFill>
              </a:rPr>
              <a:t>FT</a:t>
            </a:r>
          </a:p>
          <a:p>
            <a:pPr marL="342900" indent="-342900" algn="l" eaLnBrk="1" hangingPunct="1">
              <a:buFontTx/>
              <a:buChar char="•"/>
            </a:pPr>
            <a:endParaRPr kumimoji="0" lang="en-US" altLang="zh-CN" sz="4400" dirty="0">
              <a:solidFill>
                <a:schemeClr val="bg1"/>
              </a:solidFill>
            </a:endParaRPr>
          </a:p>
          <a:p>
            <a:pPr marL="800100" lvl="1" indent="-342900" algn="l" eaLnBrk="1" hangingPunct="1">
              <a:buFontTx/>
              <a:buChar char="•"/>
            </a:pPr>
            <a:endParaRPr kumimoji="0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766524"/>
      </p:ext>
    </p:extLst>
  </p:cSld>
  <p:clrMapOvr>
    <a:masterClrMapping/>
  </p:clrMapOvr>
  <p:transition advTm="11078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0" name="Picture 7" descr="segmen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6" y="895915"/>
            <a:ext cx="1785937" cy="104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61B0E9-B0B4-4BAD-91D9-AF3711A622A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67587" name="Picture 4" descr="segment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949325"/>
            <a:ext cx="1909762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 descr="segment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8" y="882650"/>
            <a:ext cx="1909762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6" descr="segment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995363"/>
            <a:ext cx="190976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Picture 12" descr="segmen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859213"/>
            <a:ext cx="190976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13" descr="wave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808163"/>
            <a:ext cx="91598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3" name="Picture 15" descr="segment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22700"/>
            <a:ext cx="1909763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4" name="Picture 16" descr="segment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025900"/>
            <a:ext cx="1909763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5" name="Picture 17" descr="segment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4064000"/>
            <a:ext cx="1909763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6" name="Line 18"/>
          <p:cNvSpPr>
            <a:spLocks noChangeShapeType="1"/>
          </p:cNvSpPr>
          <p:nvPr/>
        </p:nvSpPr>
        <p:spPr bwMode="auto">
          <a:xfrm flipH="1">
            <a:off x="1866900" y="3549650"/>
            <a:ext cx="19050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97" name="Line 19"/>
          <p:cNvSpPr>
            <a:spLocks noChangeShapeType="1"/>
          </p:cNvSpPr>
          <p:nvPr/>
        </p:nvSpPr>
        <p:spPr bwMode="auto">
          <a:xfrm flipH="1">
            <a:off x="3568700" y="3111500"/>
            <a:ext cx="469900" cy="1084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98" name="Line 20"/>
          <p:cNvSpPr>
            <a:spLocks noChangeShapeType="1"/>
          </p:cNvSpPr>
          <p:nvPr/>
        </p:nvSpPr>
        <p:spPr bwMode="auto">
          <a:xfrm>
            <a:off x="5116513" y="3259138"/>
            <a:ext cx="376237" cy="1076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99" name="Line 21"/>
          <p:cNvSpPr>
            <a:spLocks noChangeShapeType="1"/>
          </p:cNvSpPr>
          <p:nvPr/>
        </p:nvSpPr>
        <p:spPr bwMode="auto">
          <a:xfrm>
            <a:off x="6800850" y="3092450"/>
            <a:ext cx="279400" cy="96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00" name="Line 27"/>
          <p:cNvSpPr>
            <a:spLocks noChangeShapeType="1"/>
          </p:cNvSpPr>
          <p:nvPr/>
        </p:nvSpPr>
        <p:spPr bwMode="auto">
          <a:xfrm flipH="1">
            <a:off x="1431925" y="1828800"/>
            <a:ext cx="252413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01" name="Line 28"/>
          <p:cNvSpPr>
            <a:spLocks noChangeShapeType="1"/>
          </p:cNvSpPr>
          <p:nvPr/>
        </p:nvSpPr>
        <p:spPr bwMode="auto">
          <a:xfrm flipH="1">
            <a:off x="2997200" y="1673225"/>
            <a:ext cx="504825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02" name="Line 29"/>
          <p:cNvSpPr>
            <a:spLocks noChangeShapeType="1"/>
          </p:cNvSpPr>
          <p:nvPr/>
        </p:nvSpPr>
        <p:spPr bwMode="auto">
          <a:xfrm>
            <a:off x="5119688" y="1787525"/>
            <a:ext cx="1012825" cy="931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603" name="Line 30"/>
          <p:cNvSpPr>
            <a:spLocks noChangeShapeType="1"/>
          </p:cNvSpPr>
          <p:nvPr/>
        </p:nvSpPr>
        <p:spPr bwMode="auto">
          <a:xfrm>
            <a:off x="7297738" y="1824038"/>
            <a:ext cx="301625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51" name="Rectangle 3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71550" y="5229225"/>
            <a:ext cx="7715250" cy="115252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元音都是浊音，是准周期信号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一些辅音（</a:t>
            </a:r>
            <a:r>
              <a:rPr lang="en-US" altLang="zh-CN" sz="2400" dirty="0" err="1">
                <a:solidFill>
                  <a:schemeClr val="bg1"/>
                </a:solidFill>
              </a:rPr>
              <a:t>m,l,n,r</a:t>
            </a:r>
            <a:r>
              <a:rPr lang="zh-CN" altLang="en-US" sz="2400" dirty="0">
                <a:solidFill>
                  <a:schemeClr val="bg1"/>
                </a:solidFill>
              </a:rPr>
              <a:t>除外），是非周期信号，是清音</a:t>
            </a:r>
          </a:p>
        </p:txBody>
      </p:sp>
      <p:sp>
        <p:nvSpPr>
          <p:cNvPr id="21" name="Rectangle 12"/>
          <p:cNvSpPr txBox="1">
            <a:spLocks noChangeArrowheads="1"/>
          </p:cNvSpPr>
          <p:nvPr/>
        </p:nvSpPr>
        <p:spPr bwMode="auto">
          <a:xfrm>
            <a:off x="3663976" y="85234"/>
            <a:ext cx="53006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（扩展）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5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51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894EF8-F05C-4D1B-B0FA-73087684822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81923" name="Picture 6" descr="segmen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76302"/>
            <a:ext cx="39306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1758950" y="4921164"/>
            <a:ext cx="5665788" cy="1511300"/>
          </a:xfrm>
          <a:noFill/>
        </p:spPr>
        <p:txBody>
          <a:bodyPr/>
          <a:lstStyle/>
          <a:p>
            <a:pPr eaLnBrk="1" hangingPunct="1"/>
            <a:r>
              <a:rPr lang="zh-CN" altLang="en-US" sz="1900" dirty="0">
                <a:solidFill>
                  <a:schemeClr val="bg1"/>
                </a:solidFill>
              </a:rPr>
              <a:t>无谐波结构</a:t>
            </a:r>
            <a:endParaRPr lang="en-US" altLang="zh-CN" sz="1900" dirty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1800" dirty="0">
                <a:solidFill>
                  <a:schemeClr val="bg1"/>
                </a:solidFill>
              </a:rPr>
              <a:t>几乎平坦的谱包络</a:t>
            </a:r>
          </a:p>
        </p:txBody>
      </p:sp>
      <p:pic>
        <p:nvPicPr>
          <p:cNvPr id="81926" name="Picture 9" descr="spectrum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743114"/>
            <a:ext cx="4014788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10" descr="spectrum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2754227"/>
            <a:ext cx="4014788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11" descr="segment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719177"/>
            <a:ext cx="31003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-1329531" y="85875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/>
                <a:ea typeface="宋体"/>
                <a:cs typeface="+mj-cs"/>
              </a:rPr>
              <a:t>辅音的频率特征</a:t>
            </a:r>
            <a:r>
              <a:rPr kumimoji="1" lang="en-US" altLang="zh-CN" sz="3300" b="0" i="0" u="none" strike="noStrike" kern="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/>
                <a:ea typeface="宋体"/>
                <a:cs typeface="+mj-cs"/>
              </a:rPr>
              <a:t>-FT</a:t>
            </a:r>
            <a:r>
              <a:rPr kumimoji="1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/>
                <a:ea typeface="宋体"/>
                <a:cs typeface="+mj-cs"/>
              </a:rPr>
              <a:t>变换</a:t>
            </a:r>
          </a:p>
        </p:txBody>
      </p:sp>
      <p:sp>
        <p:nvSpPr>
          <p:cNvPr id="10" name="Rectangle 12"/>
          <p:cNvSpPr txBox="1">
            <a:spLocks noChangeArrowheads="1"/>
          </p:cNvSpPr>
          <p:nvPr/>
        </p:nvSpPr>
        <p:spPr bwMode="auto">
          <a:xfrm>
            <a:off x="3724133" y="65088"/>
            <a:ext cx="53006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（扩展）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03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2B3CF4-F489-43EC-82AC-1B46FFCFA19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80899" name="Picture 4" descr="segmen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1187450"/>
            <a:ext cx="4287838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5" descr="segmen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114425"/>
            <a:ext cx="3798887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0850" y="631826"/>
            <a:ext cx="7772400" cy="1143000"/>
          </a:xfrm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3300" dirty="0">
                <a:solidFill>
                  <a:srgbClr val="0070C0"/>
                </a:solidFill>
              </a:rPr>
              <a:t>元音的频率特征</a:t>
            </a:r>
            <a:r>
              <a:rPr lang="en-US" altLang="zh-CN" sz="3300" dirty="0">
                <a:solidFill>
                  <a:srgbClr val="0070C0"/>
                </a:solidFill>
              </a:rPr>
              <a:t>-FT</a:t>
            </a:r>
            <a:r>
              <a:rPr lang="zh-CN" altLang="en-US" sz="3300" dirty="0">
                <a:solidFill>
                  <a:srgbClr val="0070C0"/>
                </a:solidFill>
              </a:rPr>
              <a:t>变换</a:t>
            </a:r>
          </a:p>
        </p:txBody>
      </p:sp>
      <p:sp>
        <p:nvSpPr>
          <p:cNvPr id="80902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661988" y="4592638"/>
            <a:ext cx="7772400" cy="1871662"/>
          </a:xfrm>
          <a:noFill/>
        </p:spPr>
        <p:txBody>
          <a:bodyPr/>
          <a:lstStyle/>
          <a:p>
            <a:pPr eaLnBrk="1" hangingPunct="1"/>
            <a:r>
              <a:rPr lang="zh-CN" altLang="en-US" sz="1900" dirty="0">
                <a:solidFill>
                  <a:schemeClr val="bg1"/>
                </a:solidFill>
              </a:rPr>
              <a:t>元</a:t>
            </a:r>
            <a:r>
              <a:rPr lang="zh-CN" altLang="en-US" sz="1900">
                <a:solidFill>
                  <a:schemeClr val="bg1"/>
                </a:solidFill>
              </a:rPr>
              <a:t>音可清楚地</a:t>
            </a:r>
            <a:r>
              <a:rPr lang="zh-CN" altLang="en-US" sz="1900" dirty="0">
                <a:solidFill>
                  <a:schemeClr val="bg1"/>
                </a:solidFill>
              </a:rPr>
              <a:t>看到周期性</a:t>
            </a:r>
          </a:p>
          <a:p>
            <a:pPr marL="692150" lvl="1" indent="-347663" eaLnBrk="1" hangingPunct="1"/>
            <a:r>
              <a:rPr lang="zh-CN" altLang="en-US" sz="1800" dirty="0">
                <a:solidFill>
                  <a:schemeClr val="bg1"/>
                </a:solidFill>
              </a:rPr>
              <a:t>基频</a:t>
            </a:r>
            <a:r>
              <a:rPr lang="en-US" altLang="zh-CN" sz="1800" dirty="0">
                <a:solidFill>
                  <a:schemeClr val="bg1"/>
                </a:solidFill>
              </a:rPr>
              <a:t>(pitch), </a:t>
            </a:r>
            <a:r>
              <a:rPr lang="en-US" altLang="zh-CN" sz="1800" i="1" dirty="0">
                <a:solidFill>
                  <a:schemeClr val="bg1"/>
                </a:solidFill>
              </a:rPr>
              <a:t>f0</a:t>
            </a:r>
          </a:p>
          <a:p>
            <a:pPr marL="692150" lvl="1" indent="-347663" eaLnBrk="1" hangingPunct="1"/>
            <a:r>
              <a:rPr lang="zh-CN" altLang="en-US" sz="1800" dirty="0">
                <a:solidFill>
                  <a:schemeClr val="bg1"/>
                </a:solidFill>
              </a:rPr>
              <a:t>具有谐波结构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692150" lvl="1" indent="-347663" eaLnBrk="1" hangingPunct="1"/>
            <a:r>
              <a:rPr lang="zh-CN" altLang="en-US" sz="1800" dirty="0">
                <a:solidFill>
                  <a:schemeClr val="bg1"/>
                </a:solidFill>
              </a:rPr>
              <a:t>谱包络的“共振峰”</a:t>
            </a:r>
          </a:p>
        </p:txBody>
      </p:sp>
      <p:pic>
        <p:nvPicPr>
          <p:cNvPr id="80903" name="Picture 8" descr="spectrum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271713"/>
            <a:ext cx="4052887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9" descr="spectrum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287588"/>
            <a:ext cx="4013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5" name="Text Box 10"/>
          <p:cNvSpPr txBox="1">
            <a:spLocks noChangeArrowheads="1"/>
          </p:cNvSpPr>
          <p:nvPr/>
        </p:nvSpPr>
        <p:spPr bwMode="auto">
          <a:xfrm>
            <a:off x="1635125" y="4230688"/>
            <a:ext cx="1319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34" charset="0"/>
                <a:ea typeface="宋体" pitchFamily="2" charset="-122"/>
                <a:cs typeface="+mn-cs"/>
              </a:rPr>
              <a:t>Discrete frequency</a:t>
            </a:r>
          </a:p>
        </p:txBody>
      </p:sp>
      <p:sp>
        <p:nvSpPr>
          <p:cNvPr id="80906" name="Text Box 11"/>
          <p:cNvSpPr txBox="1">
            <a:spLocks noChangeArrowheads="1"/>
          </p:cNvSpPr>
          <p:nvPr/>
        </p:nvSpPr>
        <p:spPr bwMode="auto">
          <a:xfrm>
            <a:off x="5683250" y="4194175"/>
            <a:ext cx="1319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34" charset="0"/>
                <a:ea typeface="宋体" pitchFamily="2" charset="-122"/>
                <a:cs typeface="+mn-cs"/>
              </a:rPr>
              <a:t>Discrete frequency</a:t>
            </a:r>
          </a:p>
        </p:txBody>
      </p:sp>
      <p:sp>
        <p:nvSpPr>
          <p:cNvPr id="80907" name="Line 14"/>
          <p:cNvSpPr>
            <a:spLocks noChangeShapeType="1"/>
          </p:cNvSpPr>
          <p:nvPr/>
        </p:nvSpPr>
        <p:spPr bwMode="auto">
          <a:xfrm>
            <a:off x="1477963" y="1290638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908" name="Text Box 15"/>
          <p:cNvSpPr txBox="1">
            <a:spLocks noChangeArrowheads="1"/>
          </p:cNvSpPr>
          <p:nvPr/>
        </p:nvSpPr>
        <p:spPr bwMode="auto">
          <a:xfrm>
            <a:off x="1524000" y="11969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T</a:t>
            </a:r>
          </a:p>
        </p:txBody>
      </p:sp>
      <p:sp>
        <p:nvSpPr>
          <p:cNvPr id="80909" name="Line 16"/>
          <p:cNvSpPr>
            <a:spLocks noChangeShapeType="1"/>
          </p:cNvSpPr>
          <p:nvPr/>
        </p:nvSpPr>
        <p:spPr bwMode="auto">
          <a:xfrm>
            <a:off x="939800" y="2836863"/>
            <a:ext cx="0" cy="1465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910" name="Text Box 17"/>
          <p:cNvSpPr txBox="1">
            <a:spLocks noChangeArrowheads="1"/>
          </p:cNvSpPr>
          <p:nvPr/>
        </p:nvSpPr>
        <p:spPr bwMode="auto">
          <a:xfrm>
            <a:off x="633413" y="4187825"/>
            <a:ext cx="862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=1/</a:t>
            </a: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T</a:t>
            </a:r>
          </a:p>
        </p:txBody>
      </p:sp>
      <p:sp>
        <p:nvSpPr>
          <p:cNvPr id="80911" name="Text Box 18"/>
          <p:cNvSpPr txBox="1">
            <a:spLocks noChangeArrowheads="1"/>
          </p:cNvSpPr>
          <p:nvPr/>
        </p:nvSpPr>
        <p:spPr bwMode="auto">
          <a:xfrm>
            <a:off x="922338" y="24082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f1</a:t>
            </a:r>
          </a:p>
        </p:txBody>
      </p:sp>
      <p:sp>
        <p:nvSpPr>
          <p:cNvPr id="80912" name="Text Box 19"/>
          <p:cNvSpPr txBox="1">
            <a:spLocks noChangeArrowheads="1"/>
          </p:cNvSpPr>
          <p:nvPr/>
        </p:nvSpPr>
        <p:spPr bwMode="auto">
          <a:xfrm>
            <a:off x="2190750" y="24971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f2</a:t>
            </a:r>
          </a:p>
        </p:txBody>
      </p:sp>
      <p:sp>
        <p:nvSpPr>
          <p:cNvPr id="80913" name="Text Box 20"/>
          <p:cNvSpPr txBox="1">
            <a:spLocks noChangeArrowheads="1"/>
          </p:cNvSpPr>
          <p:nvPr/>
        </p:nvSpPr>
        <p:spPr bwMode="auto">
          <a:xfrm>
            <a:off x="3282950" y="277495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f3</a:t>
            </a:r>
          </a:p>
        </p:txBody>
      </p:sp>
      <p:sp>
        <p:nvSpPr>
          <p:cNvPr id="80914" name="Text Box 21"/>
          <p:cNvSpPr txBox="1">
            <a:spLocks noChangeArrowheads="1"/>
          </p:cNvSpPr>
          <p:nvPr/>
        </p:nvSpPr>
        <p:spPr bwMode="auto">
          <a:xfrm>
            <a:off x="4881563" y="24098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f1</a:t>
            </a:r>
          </a:p>
        </p:txBody>
      </p:sp>
      <p:sp>
        <p:nvSpPr>
          <p:cNvPr id="80915" name="Text Box 22"/>
          <p:cNvSpPr txBox="1">
            <a:spLocks noChangeArrowheads="1"/>
          </p:cNvSpPr>
          <p:nvPr/>
        </p:nvSpPr>
        <p:spPr bwMode="auto">
          <a:xfrm>
            <a:off x="5688013" y="26241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f2</a:t>
            </a:r>
          </a:p>
        </p:txBody>
      </p:sp>
      <p:sp>
        <p:nvSpPr>
          <p:cNvPr id="80916" name="Text Box 23"/>
          <p:cNvSpPr txBox="1">
            <a:spLocks noChangeArrowheads="1"/>
          </p:cNvSpPr>
          <p:nvPr/>
        </p:nvSpPr>
        <p:spPr bwMode="auto">
          <a:xfrm>
            <a:off x="6278563" y="2689225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f3</a:t>
            </a:r>
          </a:p>
        </p:txBody>
      </p:sp>
      <p:sp>
        <p:nvSpPr>
          <p:cNvPr id="299029" name="Rectangle 21"/>
          <p:cNvSpPr>
            <a:spLocks noChangeArrowheads="1"/>
          </p:cNvSpPr>
          <p:nvPr/>
        </p:nvSpPr>
        <p:spPr bwMode="auto">
          <a:xfrm>
            <a:off x="4140200" y="4724400"/>
            <a:ext cx="4679950" cy="18049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buChar char="•"/>
              <a:defRPr kumimoji="1" sz="3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buChar char="–"/>
              <a:defRPr kumimoji="1" sz="28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buChar char="•"/>
              <a:defRPr kumimoji="1" sz="24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buChar char="–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中文名称：</a:t>
            </a: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谐波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英文名称：</a:t>
            </a: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harmonic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定义：</a:t>
            </a: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其频率为基波的倍数的辅波或分量。 </a:t>
            </a: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Rectangle 12"/>
          <p:cNvSpPr txBox="1">
            <a:spLocks noChangeArrowheads="1"/>
          </p:cNvSpPr>
          <p:nvPr/>
        </p:nvSpPr>
        <p:spPr bwMode="auto">
          <a:xfrm>
            <a:off x="3663976" y="85234"/>
            <a:ext cx="53006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（扩展）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99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29" grpId="0" animBg="1"/>
      <p:bldP spid="29902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200632" y="152400"/>
            <a:ext cx="3763981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：现象二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现象二：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与非周期信号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若</a:t>
            </a:r>
            <a:r>
              <a:rPr lang="en-US" sz="2400" dirty="0">
                <a:solidFill>
                  <a:srgbClr val="002060"/>
                </a:solidFill>
                <a:latin typeface="Viner Hand ITC" panose="03070502030502020203" pitchFamily="66" charset="0"/>
              </a:rPr>
              <a:t>f(t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是非周期信号，则</a:t>
            </a:r>
            <a:r>
              <a:rPr lang="zh-CN" altLang="en-US" sz="2400" dirty="0">
                <a:solidFill>
                  <a:srgbClr val="002060"/>
                </a:solidFill>
              </a:rPr>
              <a:t>分解区间有限制 </a:t>
            </a:r>
            <a:r>
              <a:rPr lang="en-US" altLang="zh-CN" sz="2400" dirty="0">
                <a:solidFill>
                  <a:srgbClr val="002060"/>
                </a:solidFill>
              </a:rPr>
              <a:t>(</a:t>
            </a:r>
            <a:r>
              <a:rPr lang="en-US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sz="2400" i="1" baseline="-25000" dirty="0">
                <a:solidFill>
                  <a:srgbClr val="002060"/>
                </a:solidFill>
              </a:rPr>
              <a:t>0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sz="2400" i="1" baseline="-25000" dirty="0">
                <a:solidFill>
                  <a:srgbClr val="002060"/>
                </a:solidFill>
              </a:rPr>
              <a:t>0</a:t>
            </a:r>
            <a:r>
              <a:rPr lang="en-US" sz="2400" dirty="0">
                <a:solidFill>
                  <a:srgbClr val="002060"/>
                </a:solidFill>
              </a:rPr>
              <a:t>+</a:t>
            </a:r>
            <a:r>
              <a:rPr lang="en-US" altLang="zh-CN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sz="2400" i="1" baseline="-25000" dirty="0">
                <a:solidFill>
                  <a:srgbClr val="002060"/>
                </a:solidFill>
              </a:rPr>
              <a:t>1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solidFill>
                  <a:srgbClr val="002060"/>
                </a:solidFill>
              </a:rPr>
              <a:t>，即</a:t>
            </a:r>
            <a:r>
              <a:rPr lang="en-US" altLang="zh-CN" sz="2400" dirty="0">
                <a:solidFill>
                  <a:schemeClr val="bg1"/>
                </a:solidFill>
              </a:rPr>
              <a:t> FS</a:t>
            </a:r>
            <a:r>
              <a:rPr lang="zh-CN" altLang="en-US" sz="2400" dirty="0">
                <a:solidFill>
                  <a:schemeClr val="bg1"/>
                </a:solidFill>
              </a:rPr>
              <a:t>仅在区间</a:t>
            </a:r>
            <a:r>
              <a:rPr lang="en-US" altLang="zh-CN" sz="2400" dirty="0">
                <a:solidFill>
                  <a:srgbClr val="002060"/>
                </a:solidFill>
              </a:rPr>
              <a:t>(</a:t>
            </a:r>
            <a:r>
              <a:rPr lang="en-US" altLang="zh-CN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altLang="zh-CN" sz="2400" i="1" baseline="-25000" dirty="0">
                <a:solidFill>
                  <a:srgbClr val="002060"/>
                </a:solidFill>
              </a:rPr>
              <a:t>0</a:t>
            </a:r>
            <a:r>
              <a:rPr lang="en-US" altLang="zh-CN" sz="2400" dirty="0">
                <a:solidFill>
                  <a:srgbClr val="002060"/>
                </a:solidFill>
              </a:rPr>
              <a:t>, </a:t>
            </a:r>
            <a:r>
              <a:rPr lang="en-US" altLang="zh-CN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altLang="zh-CN" sz="2400" i="1" baseline="-25000" dirty="0">
                <a:solidFill>
                  <a:srgbClr val="002060"/>
                </a:solidFill>
              </a:rPr>
              <a:t>0</a:t>
            </a:r>
            <a:r>
              <a:rPr lang="en-US" altLang="zh-CN" sz="2400" dirty="0">
                <a:solidFill>
                  <a:srgbClr val="002060"/>
                </a:solidFill>
              </a:rPr>
              <a:t>+</a:t>
            </a:r>
            <a:r>
              <a:rPr lang="en-US" altLang="zh-CN" sz="2400" i="1" dirty="0">
                <a:solidFill>
                  <a:srgbClr val="002060"/>
                </a:solidFill>
                <a:latin typeface="Viner Hand ITC" panose="03070502030502020203" pitchFamily="66" charset="0"/>
              </a:rPr>
              <a:t>T</a:t>
            </a:r>
            <a:r>
              <a:rPr lang="en-US" altLang="zh-CN" sz="2400" i="1" baseline="-25000" dirty="0">
                <a:solidFill>
                  <a:srgbClr val="002060"/>
                </a:solidFill>
              </a:rPr>
              <a:t>1</a:t>
            </a:r>
            <a:r>
              <a:rPr lang="en-US" altLang="zh-CN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内成立。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  <a:buClrTx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FS</a:t>
            </a:r>
            <a:r>
              <a:rPr lang="zh-CN" altLang="en-US" sz="2400" dirty="0">
                <a:solidFill>
                  <a:schemeClr val="bg1"/>
                </a:solidFill>
              </a:rPr>
              <a:t>是函数</a:t>
            </a:r>
            <a:r>
              <a:rPr lang="zh-CN" altLang="en-US" sz="2400" b="1" dirty="0">
                <a:solidFill>
                  <a:srgbClr val="0070C0"/>
                </a:solidFill>
              </a:rPr>
              <a:t>正交分解</a:t>
            </a:r>
            <a:r>
              <a:rPr lang="zh-CN" altLang="en-US" sz="2400" dirty="0">
                <a:solidFill>
                  <a:schemeClr val="bg1"/>
                </a:solidFill>
              </a:rPr>
              <a:t>的一种，因此它也</a:t>
            </a:r>
            <a:r>
              <a:rPr lang="zh-CN" altLang="en-US" sz="2400" dirty="0">
                <a:solidFill>
                  <a:srgbClr val="FF0000"/>
                </a:solidFill>
              </a:rPr>
              <a:t>可用于对非周期信号在特定区间上的一段进行展开（分解）</a:t>
            </a:r>
            <a:r>
              <a:rPr lang="en-US" altLang="zh-CN" sz="2400" dirty="0">
                <a:solidFill>
                  <a:schemeClr val="bg1"/>
                </a:solidFill>
              </a:rPr>
              <a:t>!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36" y="4452932"/>
            <a:ext cx="6466635" cy="107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856479"/>
      </p:ext>
    </p:extLst>
  </p:cSld>
  <p:clrMapOvr>
    <a:masterClrMapping/>
  </p:clrMapOvr>
  <p:transition advTm="578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200632" y="204536"/>
            <a:ext cx="3792536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1385964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现象三：</a:t>
            </a:r>
            <a:r>
              <a:rPr kumimoji="0"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与周期信号</a:t>
            </a:r>
            <a:endParaRPr kumimoji="0"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8796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84" y="3186507"/>
            <a:ext cx="6168358" cy="8723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3845" y="2167659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1】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971FA-CE0A-B240-A35A-9D634027BB6C}"/>
              </a:ext>
            </a:extLst>
          </p:cNvPr>
          <p:cNvSpPr txBox="1"/>
          <p:nvPr/>
        </p:nvSpPr>
        <p:spPr>
          <a:xfrm>
            <a:off x="1009752" y="4965656"/>
            <a:ext cx="768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Tips: </a:t>
            </a:r>
            <a:r>
              <a:rPr kumimoji="1" lang="zh-CN" altLang="en-US" dirty="0">
                <a:solidFill>
                  <a:schemeClr val="bg1"/>
                </a:solidFill>
              </a:rPr>
              <a:t>傅里叶变换无法求解，试试逆傅里叶变换？</a:t>
            </a:r>
          </a:p>
        </p:txBody>
      </p:sp>
    </p:spTree>
    <p:extLst>
      <p:ext uri="{BB962C8B-B14F-4D97-AF65-F5344CB8AC3E}">
        <p14:creationId xmlns:p14="http://schemas.microsoft.com/office/powerpoint/2010/main" val="2992108555"/>
      </p:ext>
    </p:extLst>
  </p:cSld>
  <p:clrMapOvr>
    <a:masterClrMapping/>
  </p:clrMapOvr>
  <p:transition advTm="578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778773-2AEA-4901-9F25-F8CD4696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E75B905-42E1-4B03-ABBA-43EDA5F7B08E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EEAEF0-0833-401A-B5F7-92F6DB62C4D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E2D34567-B7FA-433D-A193-FDEE8E03F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72" y="1385964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现象三：</a:t>
            </a:r>
            <a:r>
              <a:rPr kumimoji="0"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与周期信号</a:t>
            </a:r>
            <a:endParaRPr kumimoji="0"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6" name="Picture 2" descr="http://202.117.122.42:9001/xhxt/xhyxt/xuexi/chart1/images/xh46.gif">
            <a:extLst>
              <a:ext uri="{FF2B5EF4-FFF2-40B4-BE49-F238E27FC236}">
                <a16:creationId xmlns:a16="http://schemas.microsoft.com/office/drawing/2014/main" id="{4490AA5C-0CAD-4621-8F4E-7D6934E9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8796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CA5806-31AA-483E-B1AA-B59820C69E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992" y="3209637"/>
            <a:ext cx="6790421" cy="9603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1C9AC16-39C6-413C-B1F7-477D186152A5}"/>
              </a:ext>
            </a:extLst>
          </p:cNvPr>
          <p:cNvSpPr txBox="1"/>
          <p:nvPr/>
        </p:nvSpPr>
        <p:spPr>
          <a:xfrm>
            <a:off x="633845" y="2167659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1】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A7F1E5-2FDD-4545-9040-2163552A0C71}"/>
              </a:ext>
            </a:extLst>
          </p:cNvPr>
          <p:cNvSpPr txBox="1"/>
          <p:nvPr/>
        </p:nvSpPr>
        <p:spPr>
          <a:xfrm>
            <a:off x="1141637" y="4957043"/>
            <a:ext cx="782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Tips: </a:t>
            </a:r>
            <a:r>
              <a:rPr kumimoji="1" lang="zh-CN" altLang="en-US" dirty="0">
                <a:solidFill>
                  <a:schemeClr val="bg1"/>
                </a:solidFill>
              </a:rPr>
              <a:t>傅里叶变换无法求解，试试逆傅里叶变换？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5813D2-8EE9-4CDF-AFD9-070AA0F6ECA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D3BE3C89-D46A-4A6B-BCB6-1BB668E9D10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3EB75DE7-DDA6-47DA-9007-179311ADB77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D39D379B-7422-4B2A-AD87-B2BD127C88A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FF9AF8CE-56BE-4CD4-BB24-0445295643D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40775E4-8921-4566-8058-17FD20171F5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0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D84246-27E2-41F4-9394-18796E6E8AAE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1385964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现象三：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与周期信号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）余弦信号的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）正弦信号的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FT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Times New Roman" panose="02020603050405020304" pitchFamily="18" charset="0"/>
              </a:rPr>
              <a:t>	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8796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B5A6E-E5B2-DF43-97CB-98283204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38" y="3252928"/>
            <a:ext cx="8614785" cy="861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C35DB-A957-BE42-986F-0AA45BDE6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32" y="5197467"/>
            <a:ext cx="6311359" cy="678563"/>
          </a:xfrm>
          <a:prstGeom prst="rect">
            <a:avLst/>
          </a:prstGeom>
        </p:spPr>
      </p:pic>
      <p:sp>
        <p:nvSpPr>
          <p:cNvPr id="8" name="Rectangle 12"/>
          <p:cNvSpPr txBox="1">
            <a:spLocks noChangeArrowheads="1"/>
          </p:cNvSpPr>
          <p:nvPr/>
        </p:nvSpPr>
        <p:spPr bwMode="auto">
          <a:xfrm>
            <a:off x="5200632" y="204536"/>
            <a:ext cx="379253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与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：现象三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762231"/>
      </p:ext>
    </p:extLst>
  </p:cSld>
  <p:clrMapOvr>
    <a:masterClrMapping/>
  </p:clrMapOvr>
  <p:transition advTm="578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6852" y="1135910"/>
            <a:ext cx="7054648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en-US" altLang="zh-CN" sz="4400" dirty="0">
                <a:solidFill>
                  <a:srgbClr val="BFBFBF"/>
                </a:solidFill>
              </a:rPr>
              <a:t>FT</a:t>
            </a:r>
            <a:r>
              <a:rPr kumimoji="0" lang="zh-CN" altLang="en-US" sz="4400" dirty="0">
                <a:solidFill>
                  <a:srgbClr val="BFBFBF"/>
                </a:solidFill>
              </a:rPr>
              <a:t>与</a:t>
            </a:r>
            <a:r>
              <a:rPr kumimoji="0" lang="en-US" altLang="zh-CN" sz="4400" dirty="0">
                <a:solidFill>
                  <a:srgbClr val="BFBFBF"/>
                </a:solidFill>
              </a:rPr>
              <a:t>FS</a:t>
            </a:r>
            <a:r>
              <a:rPr kumimoji="0" lang="zh-CN" altLang="en-US" sz="4400" dirty="0">
                <a:solidFill>
                  <a:srgbClr val="BFBFBF"/>
                </a:solidFill>
              </a:rPr>
              <a:t>的关系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实例：典型非周期信号的</a:t>
            </a:r>
            <a:r>
              <a:rPr kumimoji="0" lang="en-US" altLang="zh-CN" sz="4400" dirty="0">
                <a:solidFill>
                  <a:schemeClr val="bg1"/>
                </a:solidFill>
              </a:rPr>
              <a:t>FT</a:t>
            </a: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878941"/>
      </p:ext>
    </p:extLst>
  </p:cSld>
  <p:clrMapOvr>
    <a:masterClrMapping/>
  </p:clrMapOvr>
  <p:transition advTm="11078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矩形脉冲信号：</a:t>
            </a:r>
            <a:r>
              <a:rPr lang="zh-CN" altLang="en-US" sz="2400" dirty="0">
                <a:solidFill>
                  <a:schemeClr val="bg1"/>
                </a:solidFill>
              </a:rPr>
              <a:t>脉高为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zh-CN" altLang="en-US" sz="2400" dirty="0">
                <a:solidFill>
                  <a:schemeClr val="bg1"/>
                </a:solidFill>
              </a:rPr>
              <a:t>，脉宽为𝜏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	</a:t>
            </a:r>
            <a:r>
              <a:rPr lang="zh-CN" altLang="en-US" sz="2400" dirty="0">
                <a:solidFill>
                  <a:schemeClr val="bg1"/>
                </a:solidFill>
              </a:rPr>
              <a:t>幅度谱： 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7" y="1602254"/>
            <a:ext cx="194983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92" y="4197943"/>
            <a:ext cx="623316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2EE2D6-D822-FA47-B6A2-74491D80B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68" y="2442262"/>
            <a:ext cx="3117830" cy="6464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B36EF7-130D-FC42-8AAE-BB7F3817F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680" y="3359152"/>
            <a:ext cx="2666984" cy="6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1668"/>
      </p:ext>
    </p:extLst>
  </p:cSld>
  <p:clrMapOvr>
    <a:masterClrMapping/>
  </p:clrMapOvr>
  <p:transition advTm="578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矩形脉冲信号：</a:t>
            </a:r>
            <a:r>
              <a:rPr lang="zh-CN" altLang="en-US" sz="2400" dirty="0">
                <a:solidFill>
                  <a:schemeClr val="bg1"/>
                </a:solidFill>
              </a:rPr>
              <a:t>脉高为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zh-CN" altLang="en-US" sz="2400" dirty="0">
                <a:solidFill>
                  <a:schemeClr val="bg1"/>
                </a:solidFill>
              </a:rPr>
              <a:t>，脉宽为𝜏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20" y="1538008"/>
            <a:ext cx="25450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04" y="2520976"/>
            <a:ext cx="6797040" cy="236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50011"/>
      </p:ext>
    </p:extLst>
  </p:cSld>
  <p:clrMapOvr>
    <a:masterClrMapping/>
  </p:clrMapOvr>
  <p:transition advTm="57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4432304" y="152400"/>
            <a:ext cx="4532309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回顾：周期信号的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: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1" y="1674771"/>
            <a:ext cx="63722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666415"/>
      </p:ext>
    </p:extLst>
  </p:cSld>
  <p:clrMapOvr>
    <a:masterClrMapping/>
  </p:clrMapOvr>
  <p:transition advTm="57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冲激信号：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上述结果也可由矩形脉冲取极限得到：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52" y="1543104"/>
            <a:ext cx="6911340" cy="24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BCFA7C-D326-1747-BD2B-9BC4A6196CAB}"/>
                  </a:ext>
                </a:extLst>
              </p:cNvPr>
              <p:cNvSpPr txBox="1"/>
              <p:nvPr/>
            </p:nvSpPr>
            <p:spPr>
              <a:xfrm>
                <a:off x="830365" y="5035504"/>
                <a:ext cx="8134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当脉宽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逐渐变窄时，其频谱必然展宽。</a:t>
                </a:r>
                <a:endParaRPr kumimoji="1" lang="en-US" altLang="zh-CN" dirty="0">
                  <a:solidFill>
                    <a:schemeClr val="bg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可以想象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: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积分为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，因此需要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，这是矩形脉冲就变成了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，其相应频谱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必定等于常数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BCFA7C-D326-1747-BD2B-9BC4A619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65" y="5035504"/>
                <a:ext cx="8134248" cy="1200329"/>
              </a:xfrm>
              <a:prstGeom prst="rect">
                <a:avLst/>
              </a:prstGeom>
              <a:blipFill>
                <a:blip r:embed="rId4"/>
                <a:stretch>
                  <a:fillRect l="-1124" t="-5584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416689"/>
      </p:ext>
    </p:extLst>
  </p:cSld>
  <p:clrMapOvr>
    <a:masterClrMapping/>
  </p:clrMapOvr>
  <p:transition advTm="578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冲激信号：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04" y="1630234"/>
            <a:ext cx="679704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191972"/>
      </p:ext>
    </p:extLst>
  </p:cSld>
  <p:clrMapOvr>
    <a:masterClrMapping/>
  </p:clrMapOvr>
  <p:transition advTm="578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245329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冲激信号：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直流信号的傅里叶频谱是位于零点的冲激函数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频谱零点处的冲激函数来自信号的直流分量</a:t>
            </a: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45" y="4194177"/>
            <a:ext cx="2396983" cy="67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32" y="2757164"/>
            <a:ext cx="5238610" cy="86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E7B808-75B4-4095-A7B3-D933B2CD83A4}"/>
              </a:ext>
            </a:extLst>
          </p:cNvPr>
          <p:cNvSpPr txBox="1"/>
          <p:nvPr/>
        </p:nvSpPr>
        <p:spPr>
          <a:xfrm>
            <a:off x="850298" y="1543104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2】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44EAF4-554B-488B-84F0-7870A9E06AF9}"/>
              </a:ext>
            </a:extLst>
          </p:cNvPr>
          <p:cNvSpPr txBox="1"/>
          <p:nvPr/>
        </p:nvSpPr>
        <p:spPr>
          <a:xfrm>
            <a:off x="326438" y="5081261"/>
            <a:ext cx="104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Tips: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D8702F-AB93-460A-A4F8-C31F7C859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049" y="5860168"/>
            <a:ext cx="3095238" cy="4377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853F95A-46EA-4123-9E2F-A09D3437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92" y="5052546"/>
            <a:ext cx="3183576" cy="56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287F59B-8525-4C47-9488-721F5D276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36729" r="15019" b="31938"/>
          <a:stretch/>
        </p:blipFill>
        <p:spPr bwMode="auto">
          <a:xfrm>
            <a:off x="4663720" y="4951899"/>
            <a:ext cx="4039228" cy="69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3ACA0E-ECCB-40DA-8AE3-42EBD96ECCBC}"/>
              </a:ext>
            </a:extLst>
          </p:cNvPr>
          <p:cNvSpPr/>
          <p:nvPr/>
        </p:nvSpPr>
        <p:spPr bwMode="auto">
          <a:xfrm>
            <a:off x="7712625" y="4686264"/>
            <a:ext cx="558784" cy="3662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D227761-5D2C-49D4-B917-2BBE6538C0D4}"/>
              </a:ext>
            </a:extLst>
          </p:cNvPr>
          <p:cNvGrpSpPr/>
          <p:nvPr/>
        </p:nvGrpSpPr>
        <p:grpSpPr>
          <a:xfrm>
            <a:off x="676326" y="5752698"/>
            <a:ext cx="1685644" cy="666773"/>
            <a:chOff x="1182092" y="5810227"/>
            <a:chExt cx="1522095" cy="62157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7F88C82-81BF-4184-9ECA-16BA0F7E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12" b="62144"/>
            <a:stretch/>
          </p:blipFill>
          <p:spPr bwMode="auto">
            <a:xfrm>
              <a:off x="1182092" y="5810227"/>
              <a:ext cx="1318119" cy="6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4F3DA0B-883A-448C-9ADA-845FE2F57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32" b="62144"/>
            <a:stretch/>
          </p:blipFill>
          <p:spPr bwMode="auto">
            <a:xfrm>
              <a:off x="2476560" y="5813108"/>
              <a:ext cx="227627" cy="6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框架 4">
            <a:extLst>
              <a:ext uri="{FF2B5EF4-FFF2-40B4-BE49-F238E27FC236}">
                <a16:creationId xmlns:a16="http://schemas.microsoft.com/office/drawing/2014/main" id="{DB50364C-8470-5744-BA94-592857E72417}"/>
              </a:ext>
            </a:extLst>
          </p:cNvPr>
          <p:cNvSpPr/>
          <p:nvPr/>
        </p:nvSpPr>
        <p:spPr bwMode="auto">
          <a:xfrm>
            <a:off x="245329" y="4871489"/>
            <a:ext cx="8457619" cy="1605511"/>
          </a:xfrm>
          <a:prstGeom prst="frame">
            <a:avLst>
              <a:gd name="adj1" fmla="val 384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562270"/>
      </p:ext>
    </p:extLst>
  </p:cSld>
  <p:clrMapOvr>
    <a:masterClrMapping/>
  </p:clrMapOvr>
  <p:transition advTm="578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C1B0636-5E48-473E-BFE9-F547826E769B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485792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2DA91EC5-0F7A-4A98-855A-F4799E366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典型信号的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16" name="Rectangle 69">
            <a:extLst>
              <a:ext uri="{FF2B5EF4-FFF2-40B4-BE49-F238E27FC236}">
                <a16:creationId xmlns:a16="http://schemas.microsoft.com/office/drawing/2014/main" id="{FDDF49EC-ED7B-4F64-B8F0-4F9854F6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29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冲激信号：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直流信号的傅里叶频谱是位于零点的冲激函数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频谱零点处的冲激函数来自信号的直流分量</a:t>
            </a: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9E7874B-52BD-42F3-BAF9-041DF32D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45" y="4194177"/>
            <a:ext cx="2396983" cy="67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2C2010E5-47D6-4D1F-AA8D-41908604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32" y="2757164"/>
            <a:ext cx="5238610" cy="86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21D5BB0-46BD-409C-B47D-18DC3ABD6FA2}"/>
              </a:ext>
            </a:extLst>
          </p:cNvPr>
          <p:cNvSpPr txBox="1"/>
          <p:nvPr/>
        </p:nvSpPr>
        <p:spPr>
          <a:xfrm>
            <a:off x="850298" y="1543104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2】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5A9BDB-9CAD-4D9D-B0F8-B950999E4018}"/>
              </a:ext>
            </a:extLst>
          </p:cNvPr>
          <p:cNvSpPr/>
          <p:nvPr/>
        </p:nvSpPr>
        <p:spPr bwMode="auto">
          <a:xfrm>
            <a:off x="7712625" y="4686264"/>
            <a:ext cx="558784" cy="3662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A1C7CB-8DCF-224B-9429-52ED51FED5B0}"/>
              </a:ext>
            </a:extLst>
          </p:cNvPr>
          <p:cNvSpPr txBox="1"/>
          <p:nvPr/>
        </p:nvSpPr>
        <p:spPr>
          <a:xfrm>
            <a:off x="326438" y="5081261"/>
            <a:ext cx="104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Tips: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7DEEDDC-164A-9A44-BB46-7F022000F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5831" y="5798301"/>
            <a:ext cx="3095238" cy="437763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89AE2E3-5448-374F-AA61-E72105D8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92" y="5052546"/>
            <a:ext cx="3183576" cy="56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id="{4FBBE12E-133F-6947-8D77-B8FC43735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36729" r="15019" b="31938"/>
          <a:stretch/>
        </p:blipFill>
        <p:spPr bwMode="auto">
          <a:xfrm>
            <a:off x="4663720" y="4951899"/>
            <a:ext cx="4039228" cy="69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B9E48CA-D614-4B40-B858-83121FB8062E}"/>
              </a:ext>
            </a:extLst>
          </p:cNvPr>
          <p:cNvSpPr/>
          <p:nvPr/>
        </p:nvSpPr>
        <p:spPr bwMode="auto">
          <a:xfrm>
            <a:off x="7712625" y="4686264"/>
            <a:ext cx="558784" cy="3662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03E5B19-4E50-614A-B720-59C20A2E2FF3}"/>
              </a:ext>
            </a:extLst>
          </p:cNvPr>
          <p:cNvGrpSpPr/>
          <p:nvPr/>
        </p:nvGrpSpPr>
        <p:grpSpPr>
          <a:xfrm>
            <a:off x="1088236" y="5738073"/>
            <a:ext cx="1685644" cy="666773"/>
            <a:chOff x="1182092" y="5810227"/>
            <a:chExt cx="1522095" cy="621571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B1CF55FC-D502-C549-A235-B9FA09BEC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12" b="62144"/>
            <a:stretch/>
          </p:blipFill>
          <p:spPr bwMode="auto">
            <a:xfrm>
              <a:off x="1182092" y="5810227"/>
              <a:ext cx="1318119" cy="6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1140C82F-198D-0C44-ABF0-820321D7B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32" b="62144"/>
            <a:stretch/>
          </p:blipFill>
          <p:spPr bwMode="auto">
            <a:xfrm>
              <a:off x="2476560" y="5813108"/>
              <a:ext cx="227627" cy="6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框架 46">
            <a:extLst>
              <a:ext uri="{FF2B5EF4-FFF2-40B4-BE49-F238E27FC236}">
                <a16:creationId xmlns:a16="http://schemas.microsoft.com/office/drawing/2014/main" id="{27191C8F-F01E-E94E-B579-A0F95F0A06EA}"/>
              </a:ext>
            </a:extLst>
          </p:cNvPr>
          <p:cNvSpPr/>
          <p:nvPr/>
        </p:nvSpPr>
        <p:spPr bwMode="auto">
          <a:xfrm>
            <a:off x="245329" y="4871489"/>
            <a:ext cx="8457619" cy="1605511"/>
          </a:xfrm>
          <a:prstGeom prst="frame">
            <a:avLst>
              <a:gd name="adj1" fmla="val 384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235261-3AC9-421D-A16B-09A79FD163E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0DDCF0-3143-428A-8670-1D0E65C81F1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545B81C2-A86D-42EA-B674-A37FCDD685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A4A6CAA5-B96E-4DEB-A468-7CCAFC747CF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4A510C31-F501-42FF-9BD8-B989255E88F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EBDDA1B5-17AA-4DD9-B42A-5A1AA82AC73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ED7DD90-2A1A-4B83-8D8A-16904369733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492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117568"/>
            <a:ext cx="6221310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en-US" altLang="zh-CN" sz="4400" dirty="0">
                <a:solidFill>
                  <a:srgbClr val="BFBFBF"/>
                </a:solidFill>
              </a:rPr>
              <a:t>FT</a:t>
            </a:r>
            <a:r>
              <a:rPr kumimoji="0" lang="zh-CN" altLang="en-US" sz="4400" dirty="0">
                <a:solidFill>
                  <a:srgbClr val="BFBFBF"/>
                </a:solidFill>
              </a:rPr>
              <a:t>与</a:t>
            </a:r>
            <a:r>
              <a:rPr kumimoji="0" lang="en-US" altLang="zh-CN" sz="4400" dirty="0">
                <a:solidFill>
                  <a:srgbClr val="BFBFBF"/>
                </a:solidFill>
              </a:rPr>
              <a:t>FS</a:t>
            </a:r>
            <a:r>
              <a:rPr kumimoji="0" lang="zh-CN" altLang="en-US" sz="4400" dirty="0">
                <a:solidFill>
                  <a:srgbClr val="BFBFBF"/>
                </a:solidFill>
              </a:rPr>
              <a:t>的关系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典型非周期信号的</a:t>
            </a:r>
            <a:r>
              <a:rPr kumimoji="0" lang="en-US" altLang="zh-CN" sz="4400" dirty="0">
                <a:solidFill>
                  <a:srgbClr val="BFBFBF"/>
                </a:solidFill>
              </a:rPr>
              <a:t>FT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en-US" altLang="zh-CN" sz="4400" dirty="0">
                <a:solidFill>
                  <a:schemeClr val="bg1"/>
                </a:solidFill>
              </a:rPr>
              <a:t>FT</a:t>
            </a:r>
            <a:r>
              <a:rPr kumimoji="0" lang="zh-CN" altLang="en-US" sz="4400" dirty="0">
                <a:solidFill>
                  <a:schemeClr val="bg1"/>
                </a:solidFill>
              </a:rPr>
              <a:t>的性质</a:t>
            </a:r>
            <a:endParaRPr kumimoji="0"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271416"/>
      </p:ext>
    </p:extLst>
  </p:cSld>
  <p:clrMapOvr>
    <a:masterClrMapping/>
  </p:clrMapOvr>
  <p:transition advTm="11078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(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一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)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是线性运算 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对一个信号求</a:t>
            </a:r>
            <a:r>
              <a:rPr lang="en-US" altLang="zh-CN" sz="2400" dirty="0">
                <a:solidFill>
                  <a:schemeClr val="bg1"/>
                </a:solidFill>
              </a:rPr>
              <a:t>FT</a:t>
            </a:r>
            <a:r>
              <a:rPr lang="zh-CN" altLang="en-US" sz="2400" dirty="0">
                <a:solidFill>
                  <a:schemeClr val="bg1"/>
                </a:solidFill>
              </a:rPr>
              <a:t>，等于对其分量（信号）求</a:t>
            </a:r>
            <a:r>
              <a:rPr lang="en-US" altLang="zh-CN" sz="2400" dirty="0">
                <a:solidFill>
                  <a:schemeClr val="bg1"/>
                </a:solidFill>
              </a:rPr>
              <a:t>FT</a:t>
            </a:r>
            <a:r>
              <a:rPr lang="zh-CN" altLang="en-US" sz="2400" dirty="0">
                <a:solidFill>
                  <a:schemeClr val="bg1"/>
                </a:solidFill>
              </a:rPr>
              <a:t>然后再组合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0" y="2083125"/>
            <a:ext cx="6370320" cy="119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1289144" y="4048143"/>
            <a:ext cx="698480" cy="42857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84" y="2214596"/>
            <a:ext cx="3017837" cy="393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584" y="2854318"/>
            <a:ext cx="5200632" cy="374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320" y="4000216"/>
            <a:ext cx="4514060" cy="7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56566"/>
      </p:ext>
    </p:extLst>
  </p:cSld>
  <p:clrMapOvr>
    <a:masterClrMapping/>
  </p:clrMapOvr>
  <p:transition advTm="57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的性质（二）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的反褶和共轭性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92" y="1682800"/>
            <a:ext cx="32956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76" y="2520976"/>
            <a:ext cx="54483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56874"/>
      </p:ext>
    </p:extLst>
  </p:cSld>
  <p:clrMapOvr>
    <a:masterClrMapping/>
  </p:clrMapOvr>
  <p:transition advTm="578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的性质（三）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IFT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的对偶性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极相似的公式背后隐藏着什么关系？ </a:t>
            </a:r>
          </a:p>
          <a:p>
            <a:pPr marL="571500" lvl="2" indent="0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求</a:t>
            </a:r>
            <a:r>
              <a:rPr lang="en-US" altLang="zh-CN" sz="2400" dirty="0">
                <a:solidFill>
                  <a:schemeClr val="bg1"/>
                </a:solidFill>
              </a:rPr>
              <a:t>IFT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</a:rPr>
              <a:t>FT</a:t>
            </a:r>
            <a:r>
              <a:rPr lang="zh-CN" altLang="en-US" sz="2400" dirty="0">
                <a:solidFill>
                  <a:schemeClr val="bg1"/>
                </a:solidFill>
              </a:rPr>
              <a:t>本质上是相通的？</a:t>
            </a:r>
            <a:r>
              <a:rPr lang="zh-CN" altLang="en-US" dirty="0"/>
              <a:t>？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22" y="2726644"/>
            <a:ext cx="4282440" cy="230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445324"/>
      </p:ext>
    </p:extLst>
  </p:cSld>
  <p:clrMapOvr>
    <a:masterClrMapping/>
  </p:clrMapOvr>
  <p:transition advTm="578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的性质（三）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IFT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的对偶性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</a:t>
            </a:r>
            <a:r>
              <a:rPr lang="zh-CN" altLang="en-US" sz="2400" dirty="0">
                <a:solidFill>
                  <a:srgbClr val="0070C0"/>
                </a:solidFill>
              </a:rPr>
              <a:t>：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FT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</a:rPr>
              <a:t>IFT</a:t>
            </a:r>
            <a:r>
              <a:rPr lang="zh-CN" altLang="en-US" sz="2400" dirty="0">
                <a:solidFill>
                  <a:schemeClr val="bg1"/>
                </a:solidFill>
              </a:rPr>
              <a:t>的变换核函数是共轭对称的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3】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   在计算机程序设计实现上， </a:t>
            </a:r>
            <a:r>
              <a:rPr lang="en-US" altLang="zh-CN" sz="2400" dirty="0">
                <a:solidFill>
                  <a:srgbClr val="0070C0"/>
                </a:solidFill>
              </a:rPr>
              <a:t>IFT</a:t>
            </a:r>
            <a:r>
              <a:rPr lang="zh-CN" altLang="en-US" sz="2400" dirty="0">
                <a:solidFill>
                  <a:srgbClr val="0070C0"/>
                </a:solidFill>
              </a:rPr>
              <a:t>可以通过</a:t>
            </a:r>
            <a:r>
              <a:rPr lang="en-US" altLang="zh-CN" sz="2400" dirty="0">
                <a:solidFill>
                  <a:srgbClr val="0070C0"/>
                </a:solidFill>
              </a:rPr>
              <a:t>FT</a:t>
            </a:r>
            <a:r>
              <a:rPr lang="zh-CN" altLang="en-US" sz="2400" dirty="0">
                <a:solidFill>
                  <a:srgbClr val="0070C0"/>
                </a:solidFill>
              </a:rPr>
              <a:t>来完成。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04" y="3218164"/>
            <a:ext cx="7383780" cy="76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464444" y="3709685"/>
            <a:ext cx="5158740" cy="1529035"/>
            <a:chOff x="3464444" y="3709685"/>
            <a:chExt cx="5158740" cy="152903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444" y="4476720"/>
              <a:ext cx="515874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ight Arrow 11"/>
            <p:cNvSpPr/>
            <p:nvPr/>
          </p:nvSpPr>
          <p:spPr bwMode="auto">
            <a:xfrm rot="16200000">
              <a:off x="7370665" y="3844636"/>
              <a:ext cx="698480" cy="42857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B801C36-7B4C-FF44-834F-0A86E97C6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84" y="1898140"/>
            <a:ext cx="5628354" cy="8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9355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994E0D4-6E0F-4390-9861-ECE36F0BBD2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5942" y="6285864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F74ADC-D7FD-4745-A992-42F9494E130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C93E1350-4162-40EC-9F8C-558D55AC4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的性质（三）</a:t>
            </a:r>
            <a:endParaRPr kumimoji="0" lang="zh-CN" altLang="en-US" dirty="0"/>
          </a:p>
        </p:txBody>
      </p:sp>
      <p:sp>
        <p:nvSpPr>
          <p:cNvPr id="16" name="Rectangle 69">
            <a:extLst>
              <a:ext uri="{FF2B5EF4-FFF2-40B4-BE49-F238E27FC236}">
                <a16:creationId xmlns:a16="http://schemas.microsoft.com/office/drawing/2014/main" id="{F7003FBA-EB00-4B86-AB31-CB1EBB5AE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IFT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的对偶性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</a:t>
            </a:r>
            <a:r>
              <a:rPr lang="zh-CN" altLang="en-US" sz="2400" dirty="0">
                <a:solidFill>
                  <a:srgbClr val="0070C0"/>
                </a:solidFill>
              </a:rPr>
              <a:t>：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FT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</a:rPr>
              <a:t>IFT</a:t>
            </a:r>
            <a:r>
              <a:rPr lang="zh-CN" altLang="en-US" sz="2400" dirty="0">
                <a:solidFill>
                  <a:schemeClr val="bg1"/>
                </a:solidFill>
              </a:rPr>
              <a:t>的变换核函数是共轭对称的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3】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   在计算机程序设计实现上， </a:t>
            </a:r>
            <a:r>
              <a:rPr lang="en-US" altLang="zh-CN" sz="2400" dirty="0">
                <a:solidFill>
                  <a:srgbClr val="0070C0"/>
                </a:solidFill>
              </a:rPr>
              <a:t>IFT</a:t>
            </a:r>
            <a:r>
              <a:rPr lang="zh-CN" altLang="en-US" sz="2400" dirty="0">
                <a:solidFill>
                  <a:srgbClr val="0070C0"/>
                </a:solidFill>
              </a:rPr>
              <a:t>可以通过</a:t>
            </a:r>
            <a:r>
              <a:rPr lang="en-US" altLang="zh-CN" sz="2400" dirty="0">
                <a:solidFill>
                  <a:srgbClr val="0070C0"/>
                </a:solidFill>
              </a:rPr>
              <a:t>FT</a:t>
            </a:r>
            <a:r>
              <a:rPr lang="zh-CN" altLang="en-US" sz="2400" dirty="0">
                <a:solidFill>
                  <a:srgbClr val="0070C0"/>
                </a:solidFill>
              </a:rPr>
              <a:t>来完成。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1986F3C-B404-4BC6-8A2A-69D6E072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04" y="3218164"/>
            <a:ext cx="7383780" cy="76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6F0AC33B-64D0-45D4-B04F-7AAA2CB6023A}"/>
              </a:ext>
            </a:extLst>
          </p:cNvPr>
          <p:cNvGrpSpPr/>
          <p:nvPr/>
        </p:nvGrpSpPr>
        <p:grpSpPr>
          <a:xfrm>
            <a:off x="3464444" y="3709685"/>
            <a:ext cx="5158740" cy="1529035"/>
            <a:chOff x="3464444" y="3709685"/>
            <a:chExt cx="5158740" cy="1529035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EB8289DF-9DA8-4BBA-BFD8-1E5096D5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444" y="4476720"/>
              <a:ext cx="515874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ight Arrow 11">
              <a:extLst>
                <a:ext uri="{FF2B5EF4-FFF2-40B4-BE49-F238E27FC236}">
                  <a16:creationId xmlns:a16="http://schemas.microsoft.com/office/drawing/2014/main" id="{858236A8-5579-4213-A1EE-505E4CA96D3B}"/>
                </a:ext>
              </a:extLst>
            </p:cNvPr>
            <p:cNvSpPr/>
            <p:nvPr/>
          </p:nvSpPr>
          <p:spPr bwMode="auto">
            <a:xfrm rot="16200000">
              <a:off x="7370665" y="3844636"/>
              <a:ext cx="698480" cy="42857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C1026C86-C5FB-4D04-99F1-D87E22210A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84" y="1898140"/>
            <a:ext cx="5628354" cy="83108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0C71F21-DEDA-4E94-BB9B-738560BA712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68DA1918-8E15-4904-8A29-BA2547BE68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134F95FC-4C48-497B-A0CB-7E1811ACC8D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0F3800C0-4296-46AC-98E6-5F5573C022D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DEA76149-7791-4E4A-BB84-236EA4ED469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4ED1513-80A3-46BE-9757-B1DF218098D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37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149448" y="152400"/>
            <a:ext cx="7815165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回顾：用周期信号的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考量周期信号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4" y="2381280"/>
            <a:ext cx="8032614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470537"/>
      </p:ext>
    </p:extLst>
  </p:cSld>
  <p:clrMapOvr>
    <a:masterClrMapping/>
  </p:clrMapOvr>
  <p:transition advTm="578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的性质（三）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IFT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的对偶性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II</a:t>
            </a:r>
            <a:r>
              <a:rPr lang="zh-CN" altLang="en-US" sz="2400" dirty="0">
                <a:solidFill>
                  <a:srgbClr val="0070C0"/>
                </a:solidFill>
              </a:rPr>
              <a:t>：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571500" lvl="2" indent="0"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证明：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将变量</a:t>
            </a:r>
            <a:r>
              <a:rPr lang="en-US" altLang="zh-CN" sz="2400" b="1" i="1" dirty="0">
                <a:solidFill>
                  <a:srgbClr val="0070C0"/>
                </a:solidFill>
              </a:rPr>
              <a:t>t</a:t>
            </a:r>
            <a:r>
              <a:rPr lang="zh-CN" altLang="en-US" sz="2400" dirty="0">
                <a:solidFill>
                  <a:srgbClr val="0070C0"/>
                </a:solidFill>
              </a:rPr>
              <a:t>与</a:t>
            </a:r>
            <a:r>
              <a:rPr lang="en-US" altLang="zh-CN" sz="2400" b="1" i="1" dirty="0">
                <a:solidFill>
                  <a:srgbClr val="0070C0"/>
                </a:solidFill>
                <a:latin typeface="Symbol" panose="05050102010706020507" pitchFamily="18" charset="2"/>
              </a:rPr>
              <a:t>w</a:t>
            </a:r>
            <a:r>
              <a:rPr lang="zh-CN" altLang="en-US" sz="2400" dirty="0">
                <a:solidFill>
                  <a:srgbClr val="0070C0"/>
                </a:solidFill>
              </a:rPr>
              <a:t>互换，可以得到：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571500" lvl="2" indent="0">
              <a:buNone/>
            </a:pPr>
            <a:endParaRPr lang="en-US" altLang="zh-CN" sz="1800" dirty="0">
              <a:solidFill>
                <a:srgbClr val="0070C0"/>
              </a:solidFill>
            </a:endParaRPr>
          </a:p>
          <a:p>
            <a:pPr marL="571500" lvl="2" indent="0">
              <a:buNone/>
            </a:pPr>
            <a:endParaRPr lang="en-US" altLang="zh-CN" sz="1800" dirty="0">
              <a:solidFill>
                <a:srgbClr val="0070C0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571500" lvl="2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  等号右边是对函数</a:t>
            </a:r>
            <a:r>
              <a:rPr lang="en-US" altLang="zh-CN" sz="2400" b="1" i="1" dirty="0">
                <a:solidFill>
                  <a:srgbClr val="0070C0"/>
                </a:solidFill>
              </a:rPr>
              <a:t>F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b="1" i="1" dirty="0">
                <a:solidFill>
                  <a:srgbClr val="0070C0"/>
                </a:solidFill>
              </a:rPr>
              <a:t>t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zh-CN" altLang="en-US" sz="2400" dirty="0">
                <a:solidFill>
                  <a:srgbClr val="0070C0"/>
                </a:solidFill>
              </a:rPr>
              <a:t>的傅里叶变换！ 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0" y="1543104"/>
            <a:ext cx="288798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76" y="2520976"/>
            <a:ext cx="6621780" cy="61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3906524"/>
            <a:ext cx="3992880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779585"/>
      </p:ext>
    </p:extLst>
  </p:cSld>
  <p:clrMapOvr>
    <a:masterClrMapping/>
  </p:clrMapOvr>
  <p:transition advTm="578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的性质（三）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IFT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的对偶性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II</a:t>
            </a:r>
            <a:r>
              <a:rPr lang="zh-CN" altLang="en-US" sz="2400" dirty="0">
                <a:solidFill>
                  <a:srgbClr val="0070C0"/>
                </a:solidFill>
              </a:rPr>
              <a:t>：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0" y="1543104"/>
            <a:ext cx="288798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12" y="2306612"/>
            <a:ext cx="549402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807669"/>
      </p:ext>
    </p:extLst>
  </p:cSld>
  <p:clrMapOvr>
    <a:masterClrMapping/>
  </p:clrMapOvr>
  <p:transition advTm="578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的性质（四）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的尺度变换特性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571500" lvl="2" indent="0">
              <a:spcBef>
                <a:spcPts val="1200"/>
              </a:spcBef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571500" lvl="2" indent="0">
              <a:spcBef>
                <a:spcPts val="1200"/>
              </a:spcBef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I</a:t>
            </a:r>
            <a:r>
              <a:rPr lang="zh-CN" altLang="en-US" sz="2400" dirty="0">
                <a:solidFill>
                  <a:srgbClr val="0070C0"/>
                </a:solidFill>
              </a:rPr>
              <a:t>：压扩变化是相反的（注意</a:t>
            </a:r>
            <a:r>
              <a:rPr lang="en-US" altLang="zh-CN" sz="2400" dirty="0">
                <a:solidFill>
                  <a:srgbClr val="0070C0"/>
                </a:solidFill>
              </a:rPr>
              <a:t>a</a:t>
            </a:r>
            <a:r>
              <a:rPr lang="zh-CN" altLang="en-US" sz="2400" dirty="0">
                <a:solidFill>
                  <a:srgbClr val="0070C0"/>
                </a:solidFill>
              </a:rPr>
              <a:t>的位置）</a:t>
            </a:r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II</a:t>
            </a:r>
            <a:r>
              <a:rPr lang="zh-CN" altLang="en-US" sz="2400" dirty="0">
                <a:solidFill>
                  <a:srgbClr val="0070C0"/>
                </a:solidFill>
              </a:rPr>
              <a:t>：幅度也发生变化，是原先的</a:t>
            </a:r>
            <a:r>
              <a:rPr lang="en-US" altLang="zh-CN" sz="2400" dirty="0">
                <a:solidFill>
                  <a:srgbClr val="0070C0"/>
                </a:solidFill>
              </a:rPr>
              <a:t>1/</a:t>
            </a:r>
            <a:r>
              <a:rPr lang="en-US" sz="2400" dirty="0">
                <a:solidFill>
                  <a:srgbClr val="0070C0"/>
                </a:solidFill>
              </a:rPr>
              <a:t>a (</a:t>
            </a:r>
            <a:r>
              <a:rPr lang="zh-CN" altLang="en-US" sz="2400" dirty="0">
                <a:solidFill>
                  <a:srgbClr val="0070C0"/>
                </a:solidFill>
              </a:rPr>
              <a:t>或 </a:t>
            </a:r>
            <a:r>
              <a:rPr lang="en-US" altLang="zh-CN" sz="2400" dirty="0">
                <a:solidFill>
                  <a:srgbClr val="0070C0"/>
                </a:solidFill>
              </a:rPr>
              <a:t>-1/</a:t>
            </a:r>
            <a:r>
              <a:rPr lang="en-US" sz="2400" dirty="0">
                <a:solidFill>
                  <a:srgbClr val="0070C0"/>
                </a:solidFill>
              </a:rPr>
              <a:t>a)</a:t>
            </a:r>
            <a:r>
              <a:rPr lang="zh-CN" altLang="en-US" sz="2400" dirty="0">
                <a:solidFill>
                  <a:srgbClr val="0070C0"/>
                </a:solidFill>
              </a:rPr>
              <a:t>倍。</a:t>
            </a:r>
          </a:p>
          <a:p>
            <a:pPr marL="571500" lvl="2" indent="0">
              <a:spcBef>
                <a:spcPts val="1200"/>
              </a:spcBef>
              <a:buNone/>
            </a:pP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19" y="3917936"/>
            <a:ext cx="36385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B3CEEE-35C8-CA43-8346-184046EAE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32" y="1508758"/>
            <a:ext cx="4711551" cy="907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F15A77-B839-FE40-AFFB-C8AF15B2D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76" y="5394301"/>
            <a:ext cx="1285034" cy="86359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38DFFBA-AED7-9E4F-AD58-0890384FF7E1}"/>
              </a:ext>
            </a:extLst>
          </p:cNvPr>
          <p:cNvGrpSpPr/>
          <p:nvPr/>
        </p:nvGrpSpPr>
        <p:grpSpPr>
          <a:xfrm>
            <a:off x="1829218" y="3070644"/>
            <a:ext cx="2323693" cy="777444"/>
            <a:chOff x="1829218" y="3070644"/>
            <a:chExt cx="2323693" cy="7774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CD9799-838D-FB4D-B88B-2939D954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9218" y="3070644"/>
              <a:ext cx="2323693" cy="77744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EC3DC2-2156-134B-96B8-2A78B8E1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2694" y="3219008"/>
              <a:ext cx="460116" cy="34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051917"/>
      </p:ext>
    </p:extLst>
  </p:cSld>
  <p:clrMapOvr>
    <a:masterClrMapping/>
  </p:clrMapOvr>
  <p:transition advTm="578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的性质（五）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9"/>
              <p:cNvSpPr>
                <a:spLocks noChangeArrowheads="1"/>
              </p:cNvSpPr>
              <p:nvPr/>
            </p:nvSpPr>
            <p:spPr bwMode="auto">
              <a:xfrm>
                <a:off x="0" y="914400"/>
                <a:ext cx="9144000" cy="4819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571500" indent="-5715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defRPr/>
                </a:pPr>
                <a:r>
                  <a:rPr kumimoji="0" lang="zh-CN" alt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对任意信号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t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</a:t>
                </a:r>
                <a:r>
                  <a:rPr kumimoji="0" lang="zh-CN" alt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和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Symbol" panose="05050102010706020507" pitchFamily="18" charset="2"/>
                  </a:rPr>
                  <a:t>w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 </a:t>
                </a:r>
              </a:p>
              <a:p>
                <a:pPr marL="0" indent="0">
                  <a:lnSpc>
                    <a:spcPct val="90000"/>
                  </a:lnSpc>
                  <a:spcBef>
                    <a:spcPct val="0"/>
                  </a:spcBef>
                  <a:buClrTx/>
                  <a:buNone/>
                  <a:defRPr/>
                </a:pPr>
                <a:endParaRPr kumimoji="0" lang="en-US" altLang="zh-CN" sz="2800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90000"/>
                  </a:lnSpc>
                  <a:spcBef>
                    <a:spcPct val="0"/>
                  </a:spcBef>
                  <a:buClrTx/>
                  <a:buNone/>
                  <a:defRPr/>
                </a:pPr>
                <a:r>
                  <a:rPr lang="en-US" altLang="zh-CN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【</a:t>
                </a:r>
                <a:r>
                  <a:rPr lang="zh-CN" altLang="en-US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课堂练习</a:t>
                </a:r>
                <a:r>
                  <a:rPr lang="en-US" altLang="zh-CN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4】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</a:rPr>
                  <a:t>在负无穷到正无穷的积分存在时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endParaRPr kumimoji="0"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endParaRPr lang="en-US" sz="2800" b="1" i="1" dirty="0">
                  <a:solidFill>
                    <a:schemeClr val="bg1"/>
                  </a:solidFill>
                </a:endParaRPr>
              </a:p>
              <a:p>
                <a:pPr marL="1028700" lvl="3" indent="0">
                  <a:buNone/>
                </a:pP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所覆盖的面积分别等于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在零点的数值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0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0</a:t>
                </a:r>
                <a:r>
                  <a:rPr lang="en-US" sz="2800" dirty="0">
                    <a:solidFill>
                      <a:schemeClr val="bg1"/>
                    </a:solidFill>
                  </a:rPr>
                  <a:t>)。</a:t>
                </a: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914400"/>
                <a:ext cx="9144000" cy="4819584"/>
              </a:xfrm>
              <a:prstGeom prst="rect">
                <a:avLst/>
              </a:prstGeom>
              <a:blipFill>
                <a:blip r:embed="rId2"/>
                <a:stretch>
                  <a:fillRect l="-2067" t="-3666" r="-400" b="-73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92" y="2870216"/>
            <a:ext cx="253746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92" y="3778240"/>
            <a:ext cx="257556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044117"/>
      </p:ext>
    </p:extLst>
  </p:cSld>
  <p:clrMapOvr>
    <a:masterClrMapping/>
  </p:clrMapOvr>
  <p:transition advTm="578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9732F18-96FD-41D3-AF80-52BF748F4335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5942" y="6218256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C5980A5-5986-473A-ADDC-00FFB2C14F7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720233CF-78A6-41FE-A414-BFD92C3D0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的性质（五）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69">
                <a:extLst>
                  <a:ext uri="{FF2B5EF4-FFF2-40B4-BE49-F238E27FC236}">
                    <a16:creationId xmlns:a16="http://schemas.microsoft.com/office/drawing/2014/main" id="{BEE39E39-6C5D-4FA5-AF21-42F84E215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72" y="914400"/>
                <a:ext cx="8653341" cy="4819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571500" indent="-5715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defRPr/>
                </a:pPr>
                <a:r>
                  <a:rPr kumimoji="0" lang="zh-CN" alt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对任意信号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t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</a:t>
                </a:r>
                <a:r>
                  <a:rPr kumimoji="0" lang="zh-CN" alt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和</a:t>
                </a:r>
                <a:r>
                  <a:rPr kumimoji="0" lang="en-US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Symbol" panose="05050102010706020507" pitchFamily="18" charset="2"/>
                  </a:rPr>
                  <a:t>w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 </a:t>
                </a: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</a:rPr>
                  <a:t>   </a:t>
                </a:r>
                <a:r>
                  <a:rPr lang="en-US" altLang="zh-CN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【</a:t>
                </a:r>
                <a:r>
                  <a:rPr lang="zh-CN" altLang="en-US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课堂练习</a:t>
                </a:r>
                <a:r>
                  <a:rPr lang="en-US" altLang="zh-CN" sz="28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4】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</a:rPr>
                  <a:t>在负无穷到正无穷的积分存在时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endParaRPr kumimoji="0"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所覆盖的面积分别等于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在零点的数值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0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8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0</a:t>
                </a:r>
                <a:r>
                  <a:rPr lang="en-US" sz="2800" dirty="0">
                    <a:solidFill>
                      <a:schemeClr val="bg1"/>
                    </a:solidFill>
                  </a:rPr>
                  <a:t>)。</a:t>
                </a:r>
                <a:endParaRPr kumimoji="0"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Rectangle 69">
                <a:extLst>
                  <a:ext uri="{FF2B5EF4-FFF2-40B4-BE49-F238E27FC236}">
                    <a16:creationId xmlns:a16="http://schemas.microsoft.com/office/drawing/2014/main" id="{BEE39E39-6C5D-4FA5-AF21-42F84E21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272" y="914400"/>
                <a:ext cx="8653341" cy="4819584"/>
              </a:xfrm>
              <a:prstGeom prst="rect">
                <a:avLst/>
              </a:prstGeom>
              <a:blipFill>
                <a:blip r:embed="rId11"/>
                <a:stretch>
                  <a:fillRect l="-2183" t="-3666" r="-1197" b="-16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F4F2C2-A628-4136-87C4-ED28A8233F6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B40A6355-A190-4823-9CC3-83E67AB78A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B1A340C0-E581-45C7-A08F-DC1B884A581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766C2218-676E-4C09-B2F6-D410173F8E4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DAD1B062-D566-4E77-B995-B75D8E92940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94ADF94-7FFE-459B-BCC2-B0A5B495C5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DF5ECFD-D2CA-4F48-8FAB-D4AC3C14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12" y="2520976"/>
            <a:ext cx="253746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7AC997D-B403-6046-9724-622E8E1D8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62" y="3515091"/>
            <a:ext cx="257556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9461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的性质（五）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对任意信号</a:t>
            </a:r>
            <a:r>
              <a:rPr kumimoji="0" lang="en-US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(</a:t>
            </a:r>
            <a:r>
              <a:rPr kumimoji="0" lang="en-US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t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)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和</a:t>
            </a:r>
            <a:r>
              <a:rPr kumimoji="0" lang="en-US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rgbClr val="C00000"/>
                </a:solidFill>
                <a:latin typeface="Symbol" panose="05050102010706020507" pitchFamily="18" charset="2"/>
              </a:rPr>
              <a:t>w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设</a:t>
            </a:r>
            <a:r>
              <a:rPr lang="en-US" sz="2400" b="1" i="1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sz="2400" b="1" i="1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altLang="zh-CN" sz="2400" b="1" dirty="0">
                <a:solidFill>
                  <a:schemeClr val="bg1"/>
                </a:solidFill>
                <a:latin typeface="Symbol" panose="05050102010706020507" pitchFamily="18" charset="2"/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分别等于各自对应曲线的最大值，则定义信号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等效脉宽：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等效带宽：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44" y="2055297"/>
            <a:ext cx="206836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17" y="2669924"/>
            <a:ext cx="229912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6" y="3225775"/>
            <a:ext cx="58007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42658" y="5908980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偶双边指数信号 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</a:rPr>
              <a:t>t</a:t>
            </a:r>
            <a:r>
              <a:rPr lang="en-US" altLang="zh-CN" sz="2000" dirty="0">
                <a:solidFill>
                  <a:schemeClr val="bg1"/>
                </a:solidFill>
              </a:rPr>
              <a:t>) = e</a:t>
            </a:r>
            <a:r>
              <a:rPr lang="en-US" altLang="zh-CN" sz="2000" baseline="30000" dirty="0">
                <a:solidFill>
                  <a:schemeClr val="bg1"/>
                </a:solidFill>
              </a:rPr>
              <a:t> -</a:t>
            </a:r>
            <a:r>
              <a:rPr lang="en-US" altLang="zh-CN" sz="2000" baseline="30000" dirty="0" err="1">
                <a:solidFill>
                  <a:schemeClr val="bg1"/>
                </a:solidFill>
              </a:rPr>
              <a:t>a|</a:t>
            </a:r>
            <a:r>
              <a:rPr lang="en-US" altLang="zh-CN" sz="2000" i="1" baseline="30000" dirty="0" err="1">
                <a:solidFill>
                  <a:schemeClr val="bg1"/>
                </a:solidFill>
              </a:rPr>
              <a:t>t</a:t>
            </a:r>
            <a:r>
              <a:rPr lang="en-US" altLang="zh-CN" sz="2000" baseline="30000" dirty="0">
                <a:solidFill>
                  <a:schemeClr val="bg1"/>
                </a:solidFill>
              </a:rPr>
              <a:t>| </a:t>
            </a:r>
            <a:r>
              <a:rPr lang="zh-CN" altLang="en-US" sz="2000" dirty="0">
                <a:solidFill>
                  <a:schemeClr val="bg1"/>
                </a:solidFill>
              </a:rPr>
              <a:t>      频谱 </a:t>
            </a:r>
            <a:r>
              <a:rPr lang="en-US" altLang="zh-CN" sz="2000" dirty="0">
                <a:solidFill>
                  <a:schemeClr val="bg1"/>
                </a:solidFill>
              </a:rPr>
              <a:t>F(</a:t>
            </a:r>
            <a:r>
              <a:rPr lang="el-GR" altLang="zh-CN" sz="200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ω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2a/(a</a:t>
            </a:r>
            <a:r>
              <a:rPr lang="en-US" altLang="zh-CN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zh-CN" sz="200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ω</a:t>
            </a:r>
            <a:r>
              <a:rPr lang="en-US" altLang="zh-CN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44778"/>
      </p:ext>
    </p:extLst>
  </p:cSld>
  <p:clrMapOvr>
    <a:masterClrMapping/>
  </p:clrMapOvr>
  <p:transition advTm="578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的性质（六）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的时移特性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时域延时，频域则是相位变化，不影响幅度谱， 只在相位谱上叠加一个线性相位。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sz="36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与尺度变换结合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9922" y="5182379"/>
            <a:ext cx="6416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人耳通过相位信息差异，可以判定声音的远近变化。但声音信号的相位变化不影响理解。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B738AD-7131-3B41-B216-DCC7490D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94" y="3895212"/>
            <a:ext cx="6267965" cy="771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2B640B-66C8-D446-9D94-EFFE9531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94" y="2520976"/>
            <a:ext cx="6439924" cy="6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1281"/>
      </p:ext>
    </p:extLst>
  </p:cSld>
  <p:clrMapOvr>
    <a:masterClrMapping/>
  </p:clrMapOvr>
  <p:transition advTm="578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的性质（六）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的频移特性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相位增加，频谱右移</a:t>
            </a:r>
            <a:endParaRPr lang="en-US" altLang="zh-CN" sz="28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sz="36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与尺度变换结合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C5CB01-E129-1142-86F2-DDD3BDAB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32" y="2027461"/>
            <a:ext cx="4749664" cy="758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02DA44-2F6A-AD42-9F81-485FDD67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88" y="3708392"/>
            <a:ext cx="6326974" cy="9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9514"/>
      </p:ext>
    </p:extLst>
  </p:cSld>
  <p:clrMapOvr>
    <a:masterClrMapping/>
  </p:clrMapOvr>
  <p:transition advTm="578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的性质（六）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的频移特性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70C0"/>
                </a:solidFill>
              </a:rPr>
              <a:t>理论上</a:t>
            </a:r>
            <a:r>
              <a:rPr lang="zh-CN" altLang="en-US" sz="2800" dirty="0">
                <a:solidFill>
                  <a:schemeClr val="bg1"/>
                </a:solidFill>
              </a:rPr>
              <a:t>，时域信号乘以一个复指数信号，原信号的频谱将被搬移到复指数信号的频率处。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实际应用中</a:t>
            </a:r>
            <a:r>
              <a:rPr lang="zh-CN" altLang="en-US" sz="2800" dirty="0">
                <a:solidFill>
                  <a:schemeClr val="bg1"/>
                </a:solidFill>
              </a:rPr>
              <a:t>，利用欧拉公式，通过乘以正弦或余弦信号，可以达到频谱搬移的目的。</a:t>
            </a: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ClrTx/>
              <a:buNone/>
              <a:defRPr/>
            </a:pP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3638544"/>
            <a:ext cx="53244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7650"/>
      </p:ext>
    </p:extLst>
  </p:cSld>
  <p:clrMapOvr>
    <a:masterClrMapping/>
  </p:clrMapOvr>
  <p:transition advTm="578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72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的“波形运算”小结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24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反褶：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>
              <a:spcBef>
                <a:spcPts val="24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平移：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>
              <a:spcBef>
                <a:spcPts val="2400"/>
              </a:spcBef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kumimoji="0"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小结：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1485900" lvl="4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    </a:t>
            </a:r>
            <a:r>
              <a:rPr lang="zh-CN" altLang="en-US" sz="2400" dirty="0">
                <a:solidFill>
                  <a:schemeClr val="bg1"/>
                </a:solidFill>
              </a:rPr>
              <a:t>时域延时，幅度谱不变</a:t>
            </a:r>
          </a:p>
          <a:p>
            <a:pPr marL="1485900" lvl="4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II  </a:t>
            </a:r>
            <a:r>
              <a:rPr lang="zh-CN" altLang="en-US" sz="2400" dirty="0">
                <a:solidFill>
                  <a:schemeClr val="bg1"/>
                </a:solidFill>
              </a:rPr>
              <a:t>频谱搬移，通过在时域乘复指数信号即可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1485900" lvl="4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1485900" lvl="4" indent="0">
              <a:buNone/>
            </a:pPr>
            <a:endParaRPr kumimoji="0"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1485900" lvl="4" indent="0">
              <a:buNone/>
            </a:pPr>
            <a:r>
              <a:rPr kumimoji="0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						</a:t>
            </a:r>
            <a:endParaRPr kumimoji="0"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329" y="1752648"/>
            <a:ext cx="4107656" cy="357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329" y="2520976"/>
            <a:ext cx="2786063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2216"/>
      </p:ext>
    </p:extLst>
  </p:cSld>
  <p:clrMapOvr>
    <a:masterClrMapping/>
  </p:clrMapOvr>
  <p:transition advTm="57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	-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从频谱分量到频谱密度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2060"/>
                </a:solidFill>
              </a:rPr>
              <a:t>非周期信号，可以视为周期无穷大的周期信号。在周期趋向无穷大时 </a:t>
            </a:r>
            <a:r>
              <a:rPr lang="en-US" altLang="zh-CN" sz="2800" dirty="0">
                <a:solidFill>
                  <a:srgbClr val="002060"/>
                </a:solidFill>
              </a:rPr>
              <a:t>- </a:t>
            </a:r>
            <a:r>
              <a:rPr lang="zh-CN" altLang="en-US" sz="2800" dirty="0">
                <a:solidFill>
                  <a:srgbClr val="002060"/>
                </a:solidFill>
              </a:rPr>
              <a:t>？？？ </a:t>
            </a:r>
            <a:endParaRPr kumimoji="0"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82" y="3149608"/>
            <a:ext cx="67437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 txBox="1">
            <a:spLocks noChangeArrowheads="1"/>
          </p:cNvSpPr>
          <p:nvPr/>
        </p:nvSpPr>
        <p:spPr bwMode="auto">
          <a:xfrm>
            <a:off x="1149448" y="152400"/>
            <a:ext cx="781516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回顾：用周期信号的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考量周期信号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02956"/>
      </p:ext>
    </p:extLst>
  </p:cSld>
  <p:clrMapOvr>
    <a:masterClrMapping/>
  </p:clrMapOvr>
  <p:transition advTm="57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的性质（七）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451608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微积分运算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微分特性：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600"/>
              </a:spcBef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600"/>
              </a:spcBef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2400"/>
              </a:spcBef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70C0"/>
                </a:solidFill>
              </a:rPr>
              <a:t>积分特性：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36" y="1971032"/>
            <a:ext cx="4886325" cy="1737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84" y="4197328"/>
            <a:ext cx="697230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97320"/>
      </p:ext>
    </p:extLst>
  </p:cSld>
  <p:clrMapOvr>
    <a:masterClrMapping/>
  </p:clrMapOvr>
  <p:transition advTm="578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的性质（八）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451608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卷积定理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70C0"/>
                </a:solidFill>
              </a:rPr>
              <a:t>时域卷积定理：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2400"/>
              </a:spcBef>
              <a:buNone/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70C0"/>
                </a:solidFill>
              </a:rPr>
              <a:t>频域卷积定理：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28" y="2032040"/>
            <a:ext cx="4807744" cy="450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484" y="3429000"/>
            <a:ext cx="5143500" cy="68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928" y="2079698"/>
            <a:ext cx="449328" cy="4785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8" y="2075816"/>
            <a:ext cx="444388" cy="4785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196" y="2075816"/>
            <a:ext cx="410433" cy="4785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97" y="3599736"/>
            <a:ext cx="449328" cy="4785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77" y="3588343"/>
            <a:ext cx="339060" cy="4785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020" y="3585519"/>
            <a:ext cx="449328" cy="4785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976" y="2075816"/>
            <a:ext cx="121461" cy="4785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764" y="2075816"/>
            <a:ext cx="121461" cy="4785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672" y="2074507"/>
            <a:ext cx="121461" cy="4785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463" y="3599736"/>
            <a:ext cx="121461" cy="4785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611" y="3585519"/>
            <a:ext cx="121461" cy="4785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266" y="3565329"/>
            <a:ext cx="121461" cy="4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6830"/>
      </p:ext>
    </p:extLst>
  </p:cSld>
  <p:clrMapOvr>
    <a:masterClrMapping/>
  </p:clrMapOvr>
  <p:transition advTm="578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的性质（八）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451608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卷积定理</a:t>
            </a:r>
            <a:r>
              <a:rPr kumimoji="0"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应用示例</a:t>
            </a:r>
            <a:endParaRPr kumimoji="0" 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信号截取时，是使用如下矩形窗相乘来实现的：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spcBef>
                <a:spcPts val="2400"/>
              </a:spcBef>
              <a:buNone/>
            </a:pPr>
            <a:endParaRPr kumimoji="0" lang="en-US" altLang="zh-CN" sz="20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2400"/>
              </a:spcBef>
              <a:buNone/>
            </a:pPr>
            <a:endParaRPr kumimoji="0" lang="en-US" altLang="zh-CN" sz="20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2400"/>
              </a:spcBef>
              <a:buNone/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</a:t>
            </a:r>
            <a:r>
              <a:rPr lang="zh-CN" altLang="en-US" sz="2000" dirty="0">
                <a:solidFill>
                  <a:schemeClr val="bg1"/>
                </a:solidFill>
              </a:rPr>
              <a:t>因此，矩形信号边缘的跳变将引起原信号的频谱会产生畸变：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44" y="2064159"/>
            <a:ext cx="3209925" cy="1790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648240-F026-BE41-94CC-C9A4E494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52" y="4849578"/>
            <a:ext cx="6705408" cy="8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62225"/>
      </p:ext>
    </p:extLst>
  </p:cSld>
  <p:clrMapOvr>
    <a:masterClrMapping/>
  </p:clrMapOvr>
  <p:transition advTm="578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的性质（九）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451608" cy="551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时域相关性定理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spcBef>
                <a:spcPts val="4200"/>
              </a:spcBef>
              <a:buNone/>
            </a:pP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若函数</a:t>
            </a:r>
            <a:r>
              <a:rPr lang="en-US" altLang="zh-CN" sz="2400" b="1" i="1" dirty="0">
                <a:solidFill>
                  <a:schemeClr val="bg1"/>
                </a:solidFill>
              </a:rPr>
              <a:t>f</a:t>
            </a:r>
            <a:r>
              <a:rPr lang="en-US" altLang="zh-CN" sz="2400" baseline="-25000" dirty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</a:rPr>
              <a:t>(t)</a:t>
            </a:r>
            <a:r>
              <a:rPr lang="zh-CN" altLang="en-US" sz="2400" dirty="0">
                <a:solidFill>
                  <a:schemeClr val="bg1"/>
                </a:solidFill>
              </a:rPr>
              <a:t>是实偶函数，则：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spcBef>
                <a:spcPts val="2400"/>
              </a:spcBef>
            </a:pP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自相关的傅里叶变换定义为：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信号自相关函数与其幅度谱平方是一对傅里叶变换对。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40" y="1555700"/>
            <a:ext cx="5064919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92" y="2940064"/>
            <a:ext cx="3579019" cy="5357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144" y="4506182"/>
            <a:ext cx="6722269" cy="542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3A3B2-2226-C341-8C03-0964DD62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501" y="1602151"/>
            <a:ext cx="121461" cy="4785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4FC981-BB34-4E40-A976-A3407E4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573" y="1648602"/>
            <a:ext cx="121461" cy="478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EFA537-AAEA-A145-8D36-685B3CD77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759" y="1626564"/>
            <a:ext cx="121461" cy="4785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8CB045-8199-A744-9441-ED49E90C7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104" y="4570509"/>
            <a:ext cx="121461" cy="4785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54D86F-4A76-5A4B-BD9E-0616B900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616" y="4568448"/>
            <a:ext cx="121461" cy="4785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F149D1-7FF2-1540-BB15-686335A29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549" y="4555773"/>
            <a:ext cx="121461" cy="4785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307AEA-96C8-1247-AFD3-E29FEA531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576" y="4568448"/>
            <a:ext cx="121461" cy="478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DB8D3D-F455-7E4F-9EE7-629D5222D9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5572300" y="1635429"/>
            <a:ext cx="100088" cy="5208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9964000-31DD-1948-8732-17D1DC058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4098499" y="1650938"/>
            <a:ext cx="100088" cy="5208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A571BD-C2DE-8944-A06D-5F50068B4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1824700" y="1650938"/>
            <a:ext cx="100088" cy="5208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0B19F3-9DD4-1746-877F-D44D140C48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1721260" y="4568448"/>
            <a:ext cx="100088" cy="5208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613779-3F46-B148-B2EB-E200A27D6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1812998" y="1628664"/>
            <a:ext cx="100088" cy="5208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29A830-9B3B-FC48-B3FB-9E122A229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3664148" y="4604503"/>
            <a:ext cx="100088" cy="5208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CBCB5C-CD29-CA46-B150-541E388822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5032731" y="4604503"/>
            <a:ext cx="100088" cy="5208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D17951D-C979-5D48-BC27-E9468C37E3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25" b="-8819"/>
          <a:stretch/>
        </p:blipFill>
        <p:spPr>
          <a:xfrm>
            <a:off x="6876973" y="4568448"/>
            <a:ext cx="100088" cy="5208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D2EEE3-D9D2-AE42-A56A-E1A051427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157" y="1510353"/>
            <a:ext cx="5473816" cy="842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9C31AE-E4DE-7E41-AA66-AF981CC8B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645" y="4379007"/>
            <a:ext cx="7004755" cy="8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53399"/>
      </p:ext>
    </p:extLst>
  </p:cSld>
  <p:clrMapOvr>
    <a:masterClrMapping/>
  </p:clrMapOvr>
  <p:transition advTm="578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zh-CN" sz="1800" dirty="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的性质（十）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451608" cy="551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思考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】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帕斯瓦尔定理</a:t>
            </a:r>
            <a:endParaRPr kumimoji="0"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时域和频域的能量守恒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89144" y="2311432"/>
                <a:ext cx="6273256" cy="664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nary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en-US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144" y="2311432"/>
                <a:ext cx="6273256" cy="664093"/>
              </a:xfrm>
              <a:prstGeom prst="rect">
                <a:avLst/>
              </a:prstGeom>
              <a:blipFill>
                <a:blip r:embed="rId3"/>
                <a:stretch>
                  <a:fillRect l="-16397" t="-190566" r="-810" b="-279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222541"/>
      </p:ext>
    </p:extLst>
  </p:cSld>
  <p:clrMapOvr>
    <a:masterClrMapping/>
  </p:clrMapOvr>
  <p:transition advTm="578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985B15F-B8FD-471E-9906-59F4E423B16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2267016" y="6448"/>
            <a:ext cx="4602157" cy="685800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chemeClr val="bg1"/>
                </a:solidFill>
                <a:latin typeface="+mn-ea"/>
                <a:ea typeface="+mn-ea"/>
                <a:sym typeface="隶书" panose="02010509060101010101" pitchFamily="49" charset="-122"/>
              </a:rPr>
              <a:t>第四次作业</a:t>
            </a:r>
            <a:endParaRPr kumimoji="0"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39694" y="1752622"/>
            <a:ext cx="8800848" cy="233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marL="0" indent="0">
              <a:buClr>
                <a:srgbClr val="FFCC66"/>
              </a:buClr>
              <a:buNone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0" indent="0">
              <a:buClr>
                <a:srgbClr val="FFCC66"/>
              </a:buClr>
              <a:buNone/>
            </a:pP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Clr>
                <a:srgbClr val="FFCC66"/>
              </a:buClr>
              <a:buNone/>
            </a:pP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Clr>
                <a:srgbClr val="FFCC66"/>
              </a:buClr>
              <a:buNone/>
            </a:pP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EDD10D-6078-C44C-9037-94CBFC84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49" y="3087852"/>
            <a:ext cx="5823576" cy="119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755446-FB03-4CC5-B748-7EE598B43CB5}"/>
                  </a:ext>
                </a:extLst>
              </p:cNvPr>
              <p:cNvSpPr txBox="1"/>
              <p:nvPr/>
            </p:nvSpPr>
            <p:spPr>
              <a:xfrm>
                <a:off x="539694" y="1752648"/>
                <a:ext cx="74621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作业</a:t>
                </a:r>
                <a:r>
                  <a:rPr lang="en-US" altLang="zh-Hans" sz="20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：写出指数函数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的傅里叶变换。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755446-FB03-4CC5-B748-7EE598B43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4" y="1752648"/>
                <a:ext cx="7462171" cy="400110"/>
              </a:xfrm>
              <a:prstGeom prst="rect">
                <a:avLst/>
              </a:prstGeom>
              <a:blipFill>
                <a:blip r:embed="rId4"/>
                <a:stretch>
                  <a:fillRect l="-899" t="-12308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71716"/>
      </p:ext>
    </p:extLst>
  </p:cSld>
  <p:clrMapOvr>
    <a:masterClrMapping/>
  </p:clrMapOvr>
  <p:transition advTm="578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>
            <a:spLocks noChangeArrowheads="1"/>
          </p:cNvSpPr>
          <p:nvPr/>
        </p:nvSpPr>
        <p:spPr bwMode="auto">
          <a:xfrm>
            <a:off x="2700338" y="2492375"/>
            <a:ext cx="38163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</a:t>
            </a:r>
            <a:r>
              <a:rPr kumimoji="0" lang="en-US" altLang="zh-CN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束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85B15F-B8FD-471E-9906-59F4E423B16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428840" y="150209"/>
            <a:ext cx="6976989" cy="685800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1&amp;2</a:t>
            </a:r>
            <a:endParaRPr kumimoji="0" lang="zh-CN" altLang="en-US" dirty="0"/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63FEC2-A357-44F5-B566-C941F7AD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" y="1860376"/>
            <a:ext cx="3753201" cy="5308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0383A6-951E-42AA-8875-4AFDDB3EDD17}"/>
              </a:ext>
            </a:extLst>
          </p:cNvPr>
          <p:cNvSpPr txBox="1"/>
          <p:nvPr/>
        </p:nvSpPr>
        <p:spPr>
          <a:xfrm>
            <a:off x="-177664" y="1243957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1&amp;2】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8A5956-FAE6-49E4-AFC0-10B31D99FE60}"/>
              </a:ext>
            </a:extLst>
          </p:cNvPr>
          <p:cNvSpPr txBox="1"/>
          <p:nvPr/>
        </p:nvSpPr>
        <p:spPr>
          <a:xfrm>
            <a:off x="602673" y="2448859"/>
            <a:ext cx="2656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Tips: </a:t>
            </a:r>
            <a:r>
              <a:rPr kumimoji="1" lang="zh-CN" altLang="en-US" dirty="0">
                <a:solidFill>
                  <a:schemeClr val="bg1"/>
                </a:solidFill>
              </a:rPr>
              <a:t>傅里叶变换无法求解，试试逆傅里叶变换？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65F2EE-FA71-9A4A-B0AA-8D5F90D2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83267"/>
            <a:ext cx="2817010" cy="708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412050-BC19-2A4B-82D9-580D4AF22730}"/>
                  </a:ext>
                </a:extLst>
              </p:cNvPr>
              <p:cNvSpPr txBox="1"/>
              <p:nvPr/>
            </p:nvSpPr>
            <p:spPr>
              <a:xfrm>
                <a:off x="3893440" y="2190384"/>
                <a:ext cx="4512389" cy="11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对于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zh-CN" alt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kumimoji="1" lang="zh-CN" altLang="en-US" sz="1600" b="0" dirty="0">
                    <a:solidFill>
                      <a:schemeClr val="bg1"/>
                    </a:solidFill>
                  </a:rPr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zh-CN" sz="1600" b="0" dirty="0">
                  <a:solidFill>
                    <a:schemeClr val="bg1"/>
                  </a:solidFill>
                </a:endParaRPr>
              </a:p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Sup>
                      <m:sSubSupPr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</m:sSubSup>
                  </m:oMath>
                </a14:m>
                <a:endParaRPr kumimoji="1" lang="zh-CN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412050-BC19-2A4B-82D9-580D4AF2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440" y="2190384"/>
                <a:ext cx="4512389" cy="1175771"/>
              </a:xfrm>
              <a:prstGeom prst="rect">
                <a:avLst/>
              </a:prstGeom>
              <a:blipFill>
                <a:blip r:embed="rId5"/>
                <a:stretch>
                  <a:fillRect l="-843" t="-35484" b="-2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29F4DB-15AA-DC48-B30F-F31F8E29FBF8}"/>
                  </a:ext>
                </a:extLst>
              </p:cNvPr>
              <p:cNvSpPr txBox="1"/>
              <p:nvPr/>
            </p:nvSpPr>
            <p:spPr>
              <a:xfrm>
                <a:off x="2057472" y="3584424"/>
                <a:ext cx="4874732" cy="873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kumimoji="1" lang="en-US" altLang="zh-CN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kumimoji="1" lang="en-US" altLang="zh-CN" sz="1400" dirty="0">
                    <a:solidFill>
                      <a:schemeClr val="bg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29F4DB-15AA-DC48-B30F-F31F8E29F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72" y="3584424"/>
                <a:ext cx="4874732" cy="873894"/>
              </a:xfrm>
              <a:prstGeom prst="rect">
                <a:avLst/>
              </a:prstGeom>
              <a:blipFill>
                <a:blip r:embed="rId6"/>
                <a:stretch>
                  <a:fillRect t="-97101" b="-1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4B13F-BD49-1047-A6BE-4EC92F55708E}"/>
                  </a:ext>
                </a:extLst>
              </p:cNvPr>
              <p:cNvSpPr txBox="1"/>
              <p:nvPr/>
            </p:nvSpPr>
            <p:spPr>
              <a:xfrm>
                <a:off x="6527744" y="3638573"/>
                <a:ext cx="2522339" cy="78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</a:rPr>
                  <a:t>筛选特性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4B13F-BD49-1047-A6BE-4EC92F55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44" y="3638573"/>
                <a:ext cx="2522339" cy="783997"/>
              </a:xfrm>
              <a:prstGeom prst="rect">
                <a:avLst/>
              </a:prstGeom>
              <a:blipFill>
                <a:blip r:embed="rId7"/>
                <a:stretch>
                  <a:fillRect l="-23618" t="-80645" b="-16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9121F8-4370-BD41-BC42-9CD0C9A939EA}"/>
                  </a:ext>
                </a:extLst>
              </p:cNvPr>
              <p:cNvSpPr txBox="1"/>
              <p:nvPr/>
            </p:nvSpPr>
            <p:spPr>
              <a:xfrm>
                <a:off x="2352196" y="4476720"/>
                <a:ext cx="3714735" cy="1925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kumimoji="1" lang="en-US" altLang="zh-CN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trlPr>
                            <a:rPr kumimoji="1" lang="zh-CN" alt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𝜋𝛿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kumimoji="1" lang="en-US" altLang="zh-CN" sz="14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𝜋𝛿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9121F8-4370-BD41-BC42-9CD0C9A93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96" y="4476720"/>
                <a:ext cx="3714735" cy="1925720"/>
              </a:xfrm>
              <a:prstGeom prst="rect">
                <a:avLst/>
              </a:prstGeom>
              <a:blipFill>
                <a:blip r:embed="rId8"/>
                <a:stretch>
                  <a:fillRect t="-23529" b="-64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498924"/>
      </p:ext>
    </p:extLst>
  </p:cSld>
  <p:clrMapOvr>
    <a:masterClrMapping/>
  </p:clrMapOvr>
  <p:transition advTm="578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85B15F-B8FD-471E-9906-59F4E423B16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428840" y="150209"/>
            <a:ext cx="6976989" cy="685800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endParaRPr kumimoji="0" lang="zh-CN" altLang="en-US" dirty="0"/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9">
            <a:extLst>
              <a:ext uri="{FF2B5EF4-FFF2-40B4-BE49-F238E27FC236}">
                <a16:creationId xmlns:a16="http://schemas.microsoft.com/office/drawing/2014/main" id="{BEBE0C4F-EB16-4B5E-AFB2-E65AA1AC8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58" y="879511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【</a:t>
            </a:r>
            <a:r>
              <a:rPr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课堂练习</a:t>
            </a:r>
            <a:r>
              <a:rPr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Wingdings" panose="05000000000000000000" pitchFamily="2" charset="2"/>
              </a:rPr>
              <a:t>3】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571500" lvl="2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   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A6D81008-AB2F-4CE5-8905-AEDEF58A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62" y="1833730"/>
            <a:ext cx="7383780" cy="76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BBFBC212-E758-49F5-BACD-2C932AB75406}"/>
              </a:ext>
            </a:extLst>
          </p:cNvPr>
          <p:cNvGrpSpPr/>
          <p:nvPr/>
        </p:nvGrpSpPr>
        <p:grpSpPr>
          <a:xfrm>
            <a:off x="3605323" y="2569158"/>
            <a:ext cx="5158740" cy="1529035"/>
            <a:chOff x="3464444" y="3709685"/>
            <a:chExt cx="5158740" cy="1529035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746E62D0-5E00-4D23-82B3-165AB0632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444" y="4476720"/>
              <a:ext cx="515874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ight Arrow 11">
              <a:extLst>
                <a:ext uri="{FF2B5EF4-FFF2-40B4-BE49-F238E27FC236}">
                  <a16:creationId xmlns:a16="http://schemas.microsoft.com/office/drawing/2014/main" id="{B4025755-1A2F-4FDF-9F10-91569B2A42ED}"/>
                </a:ext>
              </a:extLst>
            </p:cNvPr>
            <p:cNvSpPr/>
            <p:nvPr/>
          </p:nvSpPr>
          <p:spPr bwMode="auto">
            <a:xfrm rot="16200000">
              <a:off x="7370665" y="3844636"/>
              <a:ext cx="698480" cy="42857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1BDAC7-7B9E-1840-9B3B-9DF059E72453}"/>
                  </a:ext>
                </a:extLst>
              </p:cNvPr>
              <p:cNvSpPr txBox="1"/>
              <p:nvPr/>
            </p:nvSpPr>
            <p:spPr>
              <a:xfrm>
                <a:off x="1160879" y="4218656"/>
                <a:ext cx="7088479" cy="2141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kumimoji="1"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1BDAC7-7B9E-1840-9B3B-9DF059E72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79" y="4218656"/>
                <a:ext cx="7088479" cy="2141292"/>
              </a:xfrm>
              <a:prstGeom prst="rect">
                <a:avLst/>
              </a:prstGeom>
              <a:blipFill>
                <a:blip r:embed="rId5"/>
                <a:stretch>
                  <a:fillRect l="-6261" t="-68639" b="-85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688514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85B15F-B8FD-471E-9906-59F4E423B16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428840" y="150209"/>
            <a:ext cx="6976989" cy="685800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4</a:t>
            </a:r>
            <a:endParaRPr kumimoji="0" lang="zh-CN" altLang="en-US" dirty="0"/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9">
                <a:extLst>
                  <a:ext uri="{FF2B5EF4-FFF2-40B4-BE49-F238E27FC236}">
                    <a16:creationId xmlns:a16="http://schemas.microsoft.com/office/drawing/2014/main" id="{F84CB217-61E0-4D0E-A886-CCD99084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72" y="914400"/>
                <a:ext cx="8653341" cy="4819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571500" indent="-5715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defRPr/>
                </a:pPr>
                <a:r>
                  <a:rPr kumimoji="0" lang="zh-CN" alt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对任意信号</a:t>
                </a:r>
                <a:r>
                  <a:rPr kumimoji="0" lang="en-US" sz="2400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kumimoji="0" lang="en-US" sz="2400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t</a:t>
                </a:r>
                <a:r>
                  <a:rPr kumimoji="0" 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</a:t>
                </a:r>
                <a:r>
                  <a:rPr kumimoji="0" lang="zh-CN" alt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和</a:t>
                </a:r>
                <a:r>
                  <a:rPr kumimoji="0" lang="en-US" sz="2400" b="1" i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</a:t>
                </a:r>
                <a:r>
                  <a:rPr kumimoji="0" 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(</a:t>
                </a:r>
                <a:r>
                  <a:rPr lang="en-US" altLang="zh-CN" sz="2400" b="1" i="1" dirty="0">
                    <a:solidFill>
                      <a:srgbClr val="C00000"/>
                    </a:solidFill>
                    <a:latin typeface="Symbol" panose="05050102010706020507" pitchFamily="18" charset="2"/>
                  </a:rPr>
                  <a:t>w</a:t>
                </a:r>
                <a:r>
                  <a:rPr kumimoji="0" 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) </a:t>
                </a: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   </a:t>
                </a:r>
                <a:r>
                  <a:rPr lang="en-US" altLang="zh-CN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【</a:t>
                </a:r>
                <a:r>
                  <a:rPr lang="zh-CN" altLang="en-US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课堂练习</a:t>
                </a:r>
                <a:r>
                  <a:rPr lang="en-US" altLang="zh-CN" sz="2400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sym typeface="Wingdings" panose="05000000000000000000" pitchFamily="2" charset="2"/>
                  </a:rPr>
                  <a:t>4】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在负无穷到正无穷的积分存在时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0" indent="0">
                  <a:spcBef>
                    <a:spcPts val="1200"/>
                  </a:spcBef>
                  <a:buClrTx/>
                  <a:buNone/>
                  <a:defRPr/>
                </a:pPr>
                <a:endParaRPr kumimoji="0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endParaRPr kumimoji="0"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marL="1028700" lvl="3" indent="0">
                  <a:buNone/>
                </a:pPr>
                <a:r>
                  <a:rPr lang="en-US" sz="20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与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0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所覆盖的面积分别等于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000" b="1" i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w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t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在零点的数值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0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Symbol" panose="05050102010706020507" pitchFamily="18" charset="2"/>
                    <a:sym typeface="Symbol"/>
                  </a:rPr>
                  <a:t>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 f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0</a:t>
                </a:r>
                <a:r>
                  <a:rPr lang="en-US" sz="2000" dirty="0">
                    <a:solidFill>
                      <a:schemeClr val="bg1"/>
                    </a:solidFill>
                  </a:rPr>
                  <a:t>)。</a:t>
                </a:r>
                <a:endParaRPr kumimoji="0"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Rectangle 69">
                <a:extLst>
                  <a:ext uri="{FF2B5EF4-FFF2-40B4-BE49-F238E27FC236}">
                    <a16:creationId xmlns:a16="http://schemas.microsoft.com/office/drawing/2014/main" id="{F84CB217-61E0-4D0E-A886-CCD990841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272" y="914400"/>
                <a:ext cx="8653341" cy="4819584"/>
              </a:xfrm>
              <a:prstGeom prst="rect">
                <a:avLst/>
              </a:prstGeom>
              <a:blipFill>
                <a:blip r:embed="rId4"/>
                <a:stretch>
                  <a:fillRect l="-1338" t="-24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>
            <a:extLst>
              <a:ext uri="{FF2B5EF4-FFF2-40B4-BE49-F238E27FC236}">
                <a16:creationId xmlns:a16="http://schemas.microsoft.com/office/drawing/2014/main" id="{7AA6786F-403C-4717-A46E-39E97BA9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6" y="1951960"/>
            <a:ext cx="253746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F1A1266C-F888-42BB-98E3-FE99281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66" y="1803021"/>
            <a:ext cx="257556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D79260-8E13-0341-B70B-3720F383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315" y="3834141"/>
            <a:ext cx="5934702" cy="1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57275"/>
      </p:ext>
    </p:extLst>
  </p:cSld>
  <p:clrMapOvr>
    <a:masterClrMapping/>
  </p:clrMapOvr>
  <p:transition advTm="57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	-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从频谱分量到频谱密度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41584"/>
            <a:ext cx="69342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 txBox="1">
            <a:spLocks noChangeArrowheads="1"/>
          </p:cNvSpPr>
          <p:nvPr/>
        </p:nvSpPr>
        <p:spPr bwMode="auto">
          <a:xfrm>
            <a:off x="1149448" y="152400"/>
            <a:ext cx="781516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回顾：用周期信号的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考量周期信号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864344"/>
      </p:ext>
    </p:extLst>
  </p:cSld>
  <p:clrMapOvr>
    <a:masterClrMapping/>
  </p:clrMapOvr>
  <p:transition advTm="57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0968" y="1473256"/>
            <a:ext cx="8381760" cy="3429000"/>
          </a:xfrm>
        </p:spPr>
        <p:txBody>
          <a:bodyPr/>
          <a:lstStyle/>
          <a:p>
            <a:pPr algn="l" eaLnBrk="1" hangingPunct="1"/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让我们再暂停一下</a:t>
            </a:r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一起想想有没有更优的非周期信号傅里叶频谱的定义方式？</a:t>
            </a:r>
            <a:endParaRPr kumimoji="0"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622024"/>
      </p:ext>
    </p:extLst>
  </p:cSld>
  <p:clrMapOvr>
    <a:masterClrMapping/>
  </p:clrMapOvr>
  <p:transition advTm="1107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340328" y="152400"/>
            <a:ext cx="3624285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非周期信号的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T</a:t>
            </a:r>
            <a:endParaRPr kumimoji="0" 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48" y="1543104"/>
            <a:ext cx="5124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79" y="2590824"/>
            <a:ext cx="76295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652453"/>
      </p:ext>
    </p:extLst>
  </p:cSld>
  <p:clrMapOvr>
    <a:masterClrMapping/>
  </p:clrMapOvr>
  <p:transition advTm="57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21955" y="1193864"/>
            <a:ext cx="8653341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FT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r>
              <a:rPr lang="en-US" altLang="zh-CN" sz="2800" dirty="0">
                <a:solidFill>
                  <a:srgbClr val="002060"/>
                </a:solidFill>
              </a:rPr>
              <a:t>	</a:t>
            </a:r>
            <a:r>
              <a:rPr lang="zh-CN" altLang="en-US" sz="2800" dirty="0">
                <a:solidFill>
                  <a:srgbClr val="002060"/>
                </a:solidFill>
              </a:rPr>
              <a:t>信号的傅里叶变换一般为复值函数</a:t>
            </a:r>
            <a:endParaRPr kumimoji="0"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92" y="2800368"/>
            <a:ext cx="64008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非周期信号的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FT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988567"/>
      </p:ext>
    </p:extLst>
  </p:cSld>
  <p:clrMapOvr>
    <a:masterClrMapping/>
  </p:clrMapOvr>
  <p:transition advTm="578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彗星型模板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彗星型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17492</TotalTime>
  <Pages>0</Pages>
  <Words>2368</Words>
  <Characters>0</Characters>
  <Application>Microsoft Macintosh PowerPoint</Application>
  <DocSecurity>0</DocSecurity>
  <PresentationFormat>全屏显示(4:3)</PresentationFormat>
  <Lines>0</Lines>
  <Paragraphs>473</Paragraphs>
  <Slides>59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黑体</vt:lpstr>
      <vt:lpstr>华文楷体</vt:lpstr>
      <vt:lpstr>华文隶书</vt:lpstr>
      <vt:lpstr>华文细黑</vt:lpstr>
      <vt:lpstr>隶书</vt:lpstr>
      <vt:lpstr>宋体</vt:lpstr>
      <vt:lpstr>Microsoft Yahei</vt:lpstr>
      <vt:lpstr>Arial</vt:lpstr>
      <vt:lpstr>Cambria Math</vt:lpstr>
      <vt:lpstr>Helvetica</vt:lpstr>
      <vt:lpstr>Impact</vt:lpstr>
      <vt:lpstr>Symbol</vt:lpstr>
      <vt:lpstr>Times New Roman</vt:lpstr>
      <vt:lpstr>Verdana</vt:lpstr>
      <vt:lpstr>Viner Hand ITC</vt:lpstr>
      <vt:lpstr>Wingdings</vt:lpstr>
      <vt:lpstr>彗星型模板</vt:lpstr>
      <vt:lpstr>清华大学计算机科学与技术系</vt:lpstr>
      <vt:lpstr>PowerPoint 演示文稿</vt:lpstr>
      <vt:lpstr>回顾：周期信号的FS</vt:lpstr>
      <vt:lpstr>回顾：用周期信号的FS考量周期信号</vt:lpstr>
      <vt:lpstr>PowerPoint 演示文稿</vt:lpstr>
      <vt:lpstr>PowerPoint 演示文稿</vt:lpstr>
      <vt:lpstr>PowerPoint 演示文稿</vt:lpstr>
      <vt:lpstr>非周期信号的FT</vt:lpstr>
      <vt:lpstr>PowerPoint 演示文稿</vt:lpstr>
      <vt:lpstr>PowerPoint 演示文稿</vt:lpstr>
      <vt:lpstr>PowerPoint 演示文稿</vt:lpstr>
      <vt:lpstr>PowerPoint 演示文稿</vt:lpstr>
      <vt:lpstr>FS与FT</vt:lpstr>
      <vt:lpstr>FT与FS</vt:lpstr>
      <vt:lpstr>FT与FS</vt:lpstr>
      <vt:lpstr>FT与FS：现象一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元音的频率特征-FT变换</vt:lpstr>
      <vt:lpstr>FT与FS：现象二</vt:lpstr>
      <vt:lpstr>FT与FS：现象三</vt:lpstr>
      <vt:lpstr>PowerPoint 演示文稿</vt:lpstr>
      <vt:lpstr>PowerPoint 演示文稿</vt:lpstr>
      <vt:lpstr>PowerPoint 演示文稿</vt:lpstr>
      <vt:lpstr>典型信号的FT</vt:lpstr>
      <vt:lpstr>典型信号的FT</vt:lpstr>
      <vt:lpstr>典型信号的FT</vt:lpstr>
      <vt:lpstr>典型信号的FT</vt:lpstr>
      <vt:lpstr>典型信号的FT</vt:lpstr>
      <vt:lpstr>PowerPoint 演示文稿</vt:lpstr>
      <vt:lpstr>PowerPoint 演示文稿</vt:lpstr>
      <vt:lpstr>FT的性质(一)</vt:lpstr>
      <vt:lpstr>FT的性质（二）</vt:lpstr>
      <vt:lpstr>FT的性质（三）</vt:lpstr>
      <vt:lpstr>FT的性质（三）</vt:lpstr>
      <vt:lpstr>PowerPoint 演示文稿</vt:lpstr>
      <vt:lpstr>FT的性质（三）</vt:lpstr>
      <vt:lpstr>FT的性质（三）</vt:lpstr>
      <vt:lpstr>FT的性质（四）</vt:lpstr>
      <vt:lpstr>FT的性质（五）</vt:lpstr>
      <vt:lpstr>PowerPoint 演示文稿</vt:lpstr>
      <vt:lpstr>FT的性质（五）</vt:lpstr>
      <vt:lpstr>FT的性质（六）</vt:lpstr>
      <vt:lpstr>FT的性质（六）</vt:lpstr>
      <vt:lpstr>FT的性质（六）</vt:lpstr>
      <vt:lpstr>FT的性质</vt:lpstr>
      <vt:lpstr>FT的性质（七）</vt:lpstr>
      <vt:lpstr>FT的性质（八）</vt:lpstr>
      <vt:lpstr>FT的性质（八）</vt:lpstr>
      <vt:lpstr>FT的性质（九）</vt:lpstr>
      <vt:lpstr>FT的性质（十）</vt:lpstr>
      <vt:lpstr>第四次作业</vt:lpstr>
      <vt:lpstr>PowerPoint 演示文稿</vt:lpstr>
      <vt:lpstr>复习参考1：课堂练习1&amp;2</vt:lpstr>
      <vt:lpstr>复习参考2：课堂练习3</vt:lpstr>
      <vt:lpstr>复习参考3：课堂练习4</vt:lpstr>
    </vt:vector>
  </TitlesOfParts>
  <Company>Speech Lab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基本概念</dc:title>
  <dc:creator>Xu Mingxing</dc:creator>
  <cp:keywords>信号分类</cp:keywords>
  <cp:lastModifiedBy>Microsoft Office User</cp:lastModifiedBy>
  <cp:revision>3286</cp:revision>
  <dcterms:created xsi:type="dcterms:W3CDTF">2000-08-07T22:11:00Z</dcterms:created>
  <dcterms:modified xsi:type="dcterms:W3CDTF">2021-10-07T03:05:23Z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2052-9.1.0.4180</vt:lpwstr>
  </property>
</Properties>
</file>